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92" r:id="rId2"/>
    <p:sldId id="378" r:id="rId3"/>
    <p:sldId id="406" r:id="rId4"/>
    <p:sldId id="355" r:id="rId5"/>
    <p:sldId id="407" r:id="rId6"/>
    <p:sldId id="410" r:id="rId7"/>
    <p:sldId id="409" r:id="rId8"/>
    <p:sldId id="376" r:id="rId9"/>
    <p:sldId id="408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9FB"/>
    <a:srgbClr val="00B1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6"/>
    <p:restoredTop sz="94611"/>
  </p:normalViewPr>
  <p:slideViewPr>
    <p:cSldViewPr snapToGrid="0" snapToObjects="1">
      <p:cViewPr>
        <p:scale>
          <a:sx n="107" d="100"/>
          <a:sy n="107" d="100"/>
        </p:scale>
        <p:origin x="15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0FB92-9C05-574B-8F66-F11E261A4777}" type="datetimeFigureOut">
              <a:rPr lang="en-US" smtClean="0"/>
              <a:t>6/17/21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D62C7B-1C9F-8544-B22E-803DE079B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B2B0C-67BD-F042-AC04-D3A34ADDD9A6}" type="datetimeFigureOut">
              <a:rPr lang="en-US" smtClean="0"/>
              <a:pPr/>
              <a:t>6/17/21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5904E-6024-F14C-8E3B-41C4B378F5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069655"/>
            <a:ext cx="8445500" cy="2438400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Robustly self-ordered graphs;</a:t>
            </a:r>
            <a:b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constructions and applications to property testing</a:t>
            </a:r>
            <a:b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br>
              <a:rPr lang="en-US" sz="4900" b="1" dirty="0">
                <a:solidFill>
                  <a:srgbClr val="0000FF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endParaRPr lang="en-US" sz="4000" b="1" dirty="0">
              <a:solidFill>
                <a:srgbClr val="660066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243068" y="2465408"/>
            <a:ext cx="9387068" cy="3766797"/>
          </a:xfrm>
        </p:spPr>
        <p:txBody>
          <a:bodyPr>
            <a:normAutofit/>
          </a:bodyPr>
          <a:lstStyle/>
          <a:p>
            <a:pPr eaLnBrk="1" hangingPunct="1"/>
            <a:endParaRPr lang="en-US" sz="4000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Oded </a:t>
            </a:r>
            <a:r>
              <a:rPr lang="en-US" sz="40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Goldreich</a:t>
            </a:r>
            <a:endParaRPr lang="en-US" sz="40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 Weizmann Institute</a:t>
            </a:r>
          </a:p>
          <a:p>
            <a:pPr eaLnBrk="1" hangingPunct="1"/>
            <a:r>
              <a:rPr lang="en-US" sz="4000" b="1" dirty="0" err="1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Avi</a:t>
            </a:r>
            <a:r>
              <a:rPr lang="en-US" sz="4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Wigderson </a:t>
            </a:r>
          </a:p>
          <a:p>
            <a:r>
              <a:rPr lang="en-US" b="1" dirty="0">
                <a:solidFill>
                  <a:srgbClr val="008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Institute for Advanced Study</a:t>
            </a: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9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6A52922-494B-7D41-BF18-09BE3658B809}"/>
              </a:ext>
            </a:extLst>
          </p:cNvPr>
          <p:cNvSpPr txBox="1"/>
          <p:nvPr/>
        </p:nvSpPr>
        <p:spPr>
          <a:xfrm>
            <a:off x="102560" y="6297999"/>
            <a:ext cx="2945440" cy="4941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7D1958-4732-BC43-97BC-D2044D6680D3}"/>
              </a:ext>
            </a:extLst>
          </p:cNvPr>
          <p:cNvSpPr txBox="1"/>
          <p:nvPr/>
        </p:nvSpPr>
        <p:spPr>
          <a:xfrm>
            <a:off x="1438990" y="5828390"/>
            <a:ext cx="5981718" cy="49411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B19C7-38D1-814C-8311-A37573455A92}"/>
              </a:ext>
            </a:extLst>
          </p:cNvPr>
          <p:cNvSpPr txBox="1"/>
          <p:nvPr/>
        </p:nvSpPr>
        <p:spPr>
          <a:xfrm>
            <a:off x="5037975" y="4511635"/>
            <a:ext cx="3930178" cy="50584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B876F-0794-704E-89D4-C5326FACFD76}"/>
              </a:ext>
            </a:extLst>
          </p:cNvPr>
          <p:cNvSpPr txBox="1"/>
          <p:nvPr/>
        </p:nvSpPr>
        <p:spPr>
          <a:xfrm>
            <a:off x="1310036" y="3667573"/>
            <a:ext cx="1409718" cy="4941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2699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Construction of RSO graphs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175847" y="1106422"/>
                <a:ext cx="8815756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robustly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self-ordered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for all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|)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                  </a:t>
                </a:r>
              </a:p>
              <a:p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  unfixed vertices            unfixed edges</a:t>
                </a:r>
              </a:p>
              <a:p>
                <a:endParaRPr lang="en-US" alt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[KSV’01]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Almost all 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 graphs are RSO</a:t>
                </a:r>
              </a:p>
              <a:p>
                <a:endParaRPr lang="en-US" altLang="en-US" sz="2800" b="1" dirty="0">
                  <a:solidFill>
                    <a:srgbClr val="00B1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800" b="1" dirty="0" err="1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Thm</a:t>
                </a:r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Explicit constructions of 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 RSOs:</a:t>
                </a:r>
              </a:p>
              <a:p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=O(1): Two constructions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(1) </a:t>
                </a: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direct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 reduction to expansion of aux graph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(2) </a:t>
                </a: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iterative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 expanding or highly disconnected</a:t>
                </a:r>
              </a:p>
              <a:p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): </a:t>
                </a:r>
                <a:r>
                  <a:rPr lang="en-US" alt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direct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 r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eduction to 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non-malleable 2-source extractors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Strongly explicit: adjacency in polylog(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time</a:t>
                </a: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7" y="1106422"/>
                <a:ext cx="8815756" cy="5693866"/>
              </a:xfrm>
              <a:prstGeom prst="rect">
                <a:avLst/>
              </a:prstGeom>
              <a:blipFill>
                <a:blip r:embed="rId2"/>
                <a:stretch>
                  <a:fillRect l="-1439" t="-889" r="-1439" b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140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  <p:bldP spid="4" grpId="0" animBg="1"/>
      <p:bldP spid="11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5FA52B-CA96-C34C-8B3A-00C675F81B77}"/>
              </a:ext>
            </a:extLst>
          </p:cNvPr>
          <p:cNvSpPr txBox="1"/>
          <p:nvPr/>
        </p:nvSpPr>
        <p:spPr>
          <a:xfrm>
            <a:off x="1204529" y="4136494"/>
            <a:ext cx="1151809" cy="4472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37530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Local ordering of RSO graphs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175846" y="1106422"/>
                <a:ext cx="8968153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RSO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fixed vertex names.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Given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),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G’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), find the unique(</a:t>
                </a:r>
                <a:r>
                  <a:rPr 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!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iso.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</a:t>
                </a:r>
              </a:p>
              <a:p>
                <a:endParaRPr lang="en-US" altLang="en-US" sz="2800" b="1" dirty="0">
                  <a:solidFill>
                    <a:srgbClr val="00B05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Full access to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G’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graph isomorphism problem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Local access to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G’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new 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local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self-ordering </a:t>
                </a:r>
                <a:r>
                  <a:rPr lang="en-US" alt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algs</a:t>
                </a:r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altLang="en-US" sz="2800" b="1" dirty="0">
                  <a:solidFill>
                    <a:srgbClr val="00B1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800" b="1" dirty="0" err="1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Thm</a:t>
                </a:r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Explicit constructions of 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 RSOs 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iven oracle access to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and a vertex 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 both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and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30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-1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are computable in polylog(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time.</a:t>
                </a:r>
                <a:endParaRPr lang="en-US" alt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=O(1): incidence oracle  </a:t>
                </a:r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[This paper]</a:t>
                </a:r>
              </a:p>
              <a:p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): adjacency oracle </a:t>
                </a:r>
                <a:r>
                  <a:rPr 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[Subsequent paper]</a:t>
                </a: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" y="1106422"/>
                <a:ext cx="8968153" cy="4832092"/>
              </a:xfrm>
              <a:prstGeom prst="rect">
                <a:avLst/>
              </a:prstGeom>
              <a:blipFill>
                <a:blip r:embed="rId2"/>
                <a:stretch>
                  <a:fillRect l="-1414" t="-1047" b="-2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8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9253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Application: property testing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263769" y="1072449"/>
                <a:ext cx="8968153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(metric) universe of objects 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U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a property</a:t>
                </a:r>
              </a:p>
              <a:p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1" i="1" baseline="-25000" smtClean="0">
                        <a:solidFill>
                          <a:srgbClr val="100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objects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100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–far from P</a:t>
                </a:r>
                <a:endParaRPr lang="en-US" sz="2400" b="1" baseline="-250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  <a:p>
                <a:endParaRPr lang="en-US" sz="2400" b="1" dirty="0">
                  <a:solidFill>
                    <a:srgbClr val="00B1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 (</a:t>
                </a:r>
                <a:r>
                  <a:rPr lang="en-US" sz="24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q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100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)-</a:t>
                </a:r>
                <a:r>
                  <a:rPr lang="en-US" sz="2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tester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an probabilistic </a:t>
                </a:r>
              </a:p>
              <a:p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algorithm, that on input 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alt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</a:t>
                </a:r>
              </a:p>
              <a:p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makes </a:t>
                </a:r>
                <a:r>
                  <a:rPr lang="en-US" sz="24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q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queries to 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and if</a:t>
                </a:r>
              </a:p>
              <a:p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alt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 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accepts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4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whp</a:t>
                </a:r>
                <a:endParaRPr 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alt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1" i="1" baseline="-25000">
                        <a:solidFill>
                          <a:srgbClr val="100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rejects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4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whp</a:t>
                </a:r>
                <a:endParaRPr 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4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400" b="1" dirty="0" err="1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Thm</a:t>
                </a:r>
                <a:r>
                  <a:rPr lang="en-US" altLang="en-US" sz="24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= {</a:t>
                </a:r>
                <a:r>
                  <a:rPr lang="en-US" sz="24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 graphs, </a:t>
                </a:r>
                <a:r>
                  <a:rPr lang="en-US" sz="24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=O(1)}    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unordered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</a:p>
              <a:p>
                <a:pPr marL="514350" indent="-514350">
                  <a:buAutoNum type="arabicParenBoth"/>
                </a:pP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Efficiently comp. </a:t>
                </a:r>
                <a:r>
                  <a:rPr 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 </a:t>
                </a:r>
                <a:r>
                  <a:rPr lang="en-US" sz="24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s.t.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every (</a:t>
                </a:r>
                <a:r>
                  <a:rPr lang="en-US" sz="24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q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m:rPr>
                        <m:nor/>
                      </m:rPr>
                      <a:rPr lang="en-US" sz="24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m:rPr>
                        <m:nor/>
                      </m:rPr>
                      <a:rPr lang="en-US" sz="24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1</m:t>
                    </m:r>
                    <m:r>
                      <m:rPr>
                        <m:nor/>
                      </m:rPr>
                      <a:rPr lang="en-US" sz="24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)-</a:t>
                </a:r>
                <a:r>
                  <a:rPr lang="en-US" sz="24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tester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has </a:t>
                </a:r>
                <a:r>
                  <a:rPr lang="en-US" sz="24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q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altLang="en-US" sz="24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</a:p>
              <a:p>
                <a:pPr marL="514350" indent="-514350">
                  <a:buAutoNum type="arabicParenBoth"/>
                </a:pP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Testing vs. tolerant testing: exp. query complexity gap</a:t>
                </a:r>
              </a:p>
              <a:p>
                <a:r>
                  <a:rPr lang="en-US" altLang="en-US" sz="24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[Proof] 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Reduction from </a:t>
                </a:r>
                <a:r>
                  <a:rPr lang="en-US" altLang="en-US" sz="24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</a:t>
                </a:r>
                <a:r>
                  <a:rPr lang="en-US" alt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= {0,1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</a:t>
                </a:r>
                <a:r>
                  <a:rPr lang="en-US" sz="2400" b="1" baseline="30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   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4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ordered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 using RSO </a:t>
                </a:r>
                <a:r>
                  <a:rPr lang="en-US" sz="24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gphs</a:t>
                </a:r>
                <a:endParaRPr lang="en-US" sz="2400" b="1" baseline="30000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9" y="1072449"/>
                <a:ext cx="8968153" cy="5262979"/>
              </a:xfrm>
              <a:prstGeom prst="rect">
                <a:avLst/>
              </a:prstGeom>
              <a:blipFill>
                <a:blip r:embed="rId2"/>
                <a:stretch>
                  <a:fillRect l="-1273" t="-964" b="-1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D72EDA7B-8D96-0F4E-8793-1E3A6ECDFB97}"/>
              </a:ext>
            </a:extLst>
          </p:cNvPr>
          <p:cNvGrpSpPr/>
          <p:nvPr/>
        </p:nvGrpSpPr>
        <p:grpSpPr>
          <a:xfrm>
            <a:off x="5832231" y="1047808"/>
            <a:ext cx="3223845" cy="2637692"/>
            <a:chOff x="4009293" y="890954"/>
            <a:chExt cx="3223845" cy="2637692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8DE8B963-50F8-4840-83D2-34A5D62F6382}"/>
                </a:ext>
              </a:extLst>
            </p:cNvPr>
            <p:cNvSpPr/>
            <p:nvPr/>
          </p:nvSpPr>
          <p:spPr>
            <a:xfrm>
              <a:off x="4572000" y="1688123"/>
              <a:ext cx="2356338" cy="113713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F53EFDD-61BF-1743-A25D-31B3D0862D70}"/>
                </a:ext>
              </a:extLst>
            </p:cNvPr>
            <p:cNvSpPr/>
            <p:nvPr/>
          </p:nvSpPr>
          <p:spPr>
            <a:xfrm>
              <a:off x="4349261" y="1477108"/>
              <a:ext cx="2801815" cy="153572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08EAADA-D892-4C4A-BAE4-15CDD93CF685}"/>
                </a:ext>
              </a:extLst>
            </p:cNvPr>
            <p:cNvSpPr/>
            <p:nvPr/>
          </p:nvSpPr>
          <p:spPr>
            <a:xfrm>
              <a:off x="4009293" y="890954"/>
              <a:ext cx="3223845" cy="2637692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247CC99-F285-7847-98ED-9D91322EA974}"/>
              </a:ext>
            </a:extLst>
          </p:cNvPr>
          <p:cNvSpPr txBox="1"/>
          <p:nvPr/>
        </p:nvSpPr>
        <p:spPr>
          <a:xfrm>
            <a:off x="5927532" y="940112"/>
            <a:ext cx="52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Comic Sans MS" panose="030F0902030302020204" pitchFamily="66" charset="0"/>
              </a:rPr>
              <a:t>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FE2FC3-69B0-A341-8842-8F3C2CC99165}"/>
              </a:ext>
            </a:extLst>
          </p:cNvPr>
          <p:cNvSpPr txBox="1"/>
          <p:nvPr/>
        </p:nvSpPr>
        <p:spPr>
          <a:xfrm>
            <a:off x="7732888" y="1857033"/>
            <a:ext cx="3978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omic Sans MS" panose="030F0902030302020204" pitchFamily="66" charset="0"/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834EC5-3729-F647-9C65-4E1FA4AF35E4}"/>
                  </a:ext>
                </a:extLst>
              </p:cNvPr>
              <p:cNvSpPr txBox="1"/>
              <p:nvPr/>
            </p:nvSpPr>
            <p:spPr>
              <a:xfrm>
                <a:off x="7511690" y="1029129"/>
                <a:ext cx="575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7030A0"/>
                    </a:solidFill>
                    <a:latin typeface="Comic Sans MS" panose="030F0902030302020204" pitchFamily="66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3200" b="1" i="1" baseline="-25000" smtClean="0">
                        <a:solidFill>
                          <a:srgbClr val="1009FB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</m:oMath>
                </a14:m>
                <a:endParaRPr lang="en-US" sz="3200" b="1" baseline="-25000" dirty="0">
                  <a:solidFill>
                    <a:srgbClr val="7030A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4834EC5-3729-F647-9C65-4E1FA4AF3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690" y="1029129"/>
                <a:ext cx="575799" cy="584775"/>
              </a:xfrm>
              <a:prstGeom prst="rect">
                <a:avLst/>
              </a:prstGeom>
              <a:blipFill>
                <a:blip r:embed="rId3"/>
                <a:stretch>
                  <a:fillRect l="-26087" t="-14894" r="-2174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7AAD32-C2BB-1A45-AB2E-A2220046556D}"/>
                  </a:ext>
                </a:extLst>
              </p:cNvPr>
              <p:cNvSpPr txBox="1"/>
              <p:nvPr/>
            </p:nvSpPr>
            <p:spPr>
              <a:xfrm>
                <a:off x="7023886" y="1313004"/>
                <a:ext cx="407483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baseline="-25000" smtClean="0">
                          <a:solidFill>
                            <a:srgbClr val="1009F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</m:oMath>
                  </m:oMathPara>
                </a14:m>
                <a:endParaRPr lang="en-US" sz="3200" b="1" baseline="-25000" dirty="0">
                  <a:solidFill>
                    <a:srgbClr val="1009FB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7AAD32-C2BB-1A45-AB2E-A22200465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3886" y="1313004"/>
                <a:ext cx="407483" cy="573427"/>
              </a:xfrm>
              <a:prstGeom prst="rect">
                <a:avLst/>
              </a:prstGeom>
              <a:blipFill>
                <a:blip r:embed="rId4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678B63A-F3B7-8946-8B8B-6F4361BFC712}"/>
              </a:ext>
            </a:extLst>
          </p:cNvPr>
          <p:cNvSpPr txBox="1"/>
          <p:nvPr/>
        </p:nvSpPr>
        <p:spPr>
          <a:xfrm>
            <a:off x="6127185" y="2241013"/>
            <a:ext cx="365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x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6E44DF-0485-984E-B3E5-0A5E577C401A}"/>
              </a:ext>
            </a:extLst>
          </p:cNvPr>
          <p:cNvSpPr txBox="1"/>
          <p:nvPr/>
        </p:nvSpPr>
        <p:spPr>
          <a:xfrm>
            <a:off x="7023886" y="3771676"/>
            <a:ext cx="962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|</a:t>
            </a:r>
            <a:r>
              <a:rPr lang="en-US" sz="24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x</a:t>
            </a: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|=</a:t>
            </a:r>
            <a:r>
              <a:rPr lang="en-US" sz="2400" b="1" dirty="0">
                <a:solidFill>
                  <a:srgbClr val="1009FB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n</a:t>
            </a:r>
            <a:endParaRPr lang="en-US" dirty="0">
              <a:solidFill>
                <a:srgbClr val="1009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9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  <p:bldP spid="5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9253"/>
            <a:ext cx="9144000" cy="89855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Reduction: ordered vs. unordered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263769" y="1072449"/>
                <a:ext cx="8968153" cy="594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6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U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= {0,1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</a:t>
                </a:r>
                <a:r>
                  <a:rPr lang="en-US" sz="2800" b="1" baseline="30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any property.</a:t>
                </a:r>
              </a:p>
              <a:p>
                <a:pPr>
                  <a:lnSpc>
                    <a:spcPts val="3260"/>
                  </a:lnSpc>
                </a:pP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a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 RSO with local self-ordering.</a:t>
                </a:r>
              </a:p>
              <a:p>
                <a:pPr>
                  <a:lnSpc>
                    <a:spcPts val="326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alt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  </a:t>
                </a:r>
                <a:r>
                  <a:rPr 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  <a:sym typeface="Wingdings" pitchFamily="2" charset="2"/>
                  </a:rPr>
                  <a:t>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  <a:sym typeface="Wingdings" pitchFamily="2" charset="2"/>
                  </a:rPr>
                  <a:t>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   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(e.g. add a self-loop to 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iff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=1)</a:t>
                </a:r>
                <a:endParaRPr lang="en-US" sz="2800" b="1" baseline="-25000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ts val="326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P’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U’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 {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 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-vertex graphs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 </a:t>
                </a:r>
                <a:endParaRPr lang="en-US" sz="2800" b="1" baseline="-25000" dirty="0">
                  <a:solidFill>
                    <a:srgbClr val="7030A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>
                  <a:lnSpc>
                    <a:spcPts val="3260"/>
                  </a:lnSpc>
                </a:pP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P’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{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baseline="-25000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: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alt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</a:t>
                </a:r>
                <a:r>
                  <a:rPr lang="en-US" alt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},  a graph property!</a:t>
                </a:r>
              </a:p>
              <a:p>
                <a:endParaRPr lang="en-US" sz="2800" b="1" baseline="-25000" dirty="0">
                  <a:solidFill>
                    <a:srgbClr val="7030A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Properties of the reduction: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  Locality: query to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 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&lt;-&gt; query to N(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  Distance preserving: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dist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~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dist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baseline="-25000" dirty="0" err="1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x</a:t>
                </a:r>
                <a:r>
                  <a:rPr 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</a:t>
                </a:r>
              </a:p>
              <a:p>
                <a:pPr marL="457200" indent="-457200">
                  <a:buFontTx/>
                  <a:buChar char="-"/>
                </a:pP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Local computation of unique iso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translates: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): Upper bounds from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to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P’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30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-1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): Lower bounds from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to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P’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pPr marL="514350" indent="-514350">
                  <a:buAutoNum type="arabicParenBoth"/>
                </a:pPr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9" y="1072449"/>
                <a:ext cx="8968153" cy="5942652"/>
              </a:xfrm>
              <a:prstGeom prst="rect">
                <a:avLst/>
              </a:prstGeom>
              <a:blipFill>
                <a:blip r:embed="rId2"/>
                <a:stretch>
                  <a:fillRect l="-1697" t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1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9253"/>
            <a:ext cx="9144000" cy="16561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Constructing sparse RSO graphs</a:t>
            </a:r>
          </a:p>
          <a:p>
            <a:r>
              <a:rPr lang="en-US" sz="3600" b="1" dirty="0">
                <a:solidFill>
                  <a:srgbClr val="00B1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(directed, colored, multigraphs)</a:t>
            </a:r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263769" y="2068907"/>
                <a:ext cx="8968153" cy="4801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60"/>
                  </a:lnSpc>
                </a:pP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a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-regular,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-colored directed graph defined by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permutations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…, 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: 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  <a:sym typeface="Wingdings" pitchFamily="2" charset="2"/>
                  </a:rPr>
                  <a:t>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].</a:t>
                </a:r>
              </a:p>
              <a:p>
                <a:pPr>
                  <a:lnSpc>
                    <a:spcPts val="3260"/>
                  </a:lnSpc>
                </a:pP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    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 { (v,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 : v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}</a:t>
                </a:r>
              </a:p>
              <a:p>
                <a:pPr>
                  <a:lnSpc>
                    <a:spcPts val="3260"/>
                  </a:lnSpc>
                </a:pPr>
                <a:endParaRPr lang="en-US" sz="2800" b="1" baseline="-25000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G*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baseline="30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(2)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E*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):   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E*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={((</a:t>
                </a:r>
                <a:r>
                  <a:rPr 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u,v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),(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(u),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 : u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v,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}</a:t>
                </a:r>
              </a:p>
              <a:p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“pairs graph” </a:t>
                </a:r>
              </a:p>
              <a:p>
                <a:endParaRPr lang="en-US" altLang="en-US" sz="2800" b="1" dirty="0">
                  <a:solidFill>
                    <a:srgbClr val="00B1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800" b="1" dirty="0" err="1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Thm</a:t>
                </a:r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G*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expanding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RSO </a:t>
                </a:r>
              </a:p>
              <a:p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800" b="1" dirty="0" err="1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Thm</a:t>
                </a:r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“directed, colored, multi-” can be eliminated!</a:t>
                </a:r>
              </a:p>
              <a:p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9" y="2068907"/>
                <a:ext cx="8968153" cy="4801314"/>
              </a:xfrm>
              <a:prstGeom prst="rect">
                <a:avLst/>
              </a:prstGeom>
              <a:blipFill>
                <a:blip r:embed="rId2"/>
                <a:stretch>
                  <a:fillRect l="-1414" t="-1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>
            <a:extLst>
              <a:ext uri="{FF2B5EF4-FFF2-40B4-BE49-F238E27FC236}">
                <a16:creationId xmlns:a16="http://schemas.microsoft.com/office/drawing/2014/main" id="{82052C81-A035-F547-AEBD-D57BF938BC3D}"/>
              </a:ext>
            </a:extLst>
          </p:cNvPr>
          <p:cNvSpPr/>
          <p:nvPr/>
        </p:nvSpPr>
        <p:spPr>
          <a:xfrm rot="18191888">
            <a:off x="6186038" y="5439463"/>
            <a:ext cx="1149626" cy="3907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763D870-2767-2546-9848-8159DCCFBA30}"/>
              </a:ext>
            </a:extLst>
          </p:cNvPr>
          <p:cNvSpPr/>
          <p:nvPr/>
        </p:nvSpPr>
        <p:spPr>
          <a:xfrm rot="18191888">
            <a:off x="4983329" y="5455350"/>
            <a:ext cx="1149626" cy="390779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A01056-EA19-6746-B7C5-EF59C3D5CCBC}"/>
              </a:ext>
            </a:extLst>
          </p:cNvPr>
          <p:cNvSpPr txBox="1"/>
          <p:nvPr/>
        </p:nvSpPr>
        <p:spPr>
          <a:xfrm>
            <a:off x="263770" y="6207121"/>
            <a:ext cx="3321642" cy="47951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7F86CC9-B178-CE46-BBD6-A0678CD01593}"/>
              </a:ext>
            </a:extLst>
          </p:cNvPr>
          <p:cNvSpPr txBox="1"/>
          <p:nvPr/>
        </p:nvSpPr>
        <p:spPr>
          <a:xfrm>
            <a:off x="4229838" y="2767447"/>
            <a:ext cx="1247049" cy="4733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522903-C057-FE47-89DE-3B12745E6F51}"/>
              </a:ext>
            </a:extLst>
          </p:cNvPr>
          <p:cNvSpPr txBox="1"/>
          <p:nvPr/>
        </p:nvSpPr>
        <p:spPr>
          <a:xfrm>
            <a:off x="7336749" y="3656298"/>
            <a:ext cx="1247049" cy="4733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7B8B55-D126-9045-8EBD-D7F229596A1D}"/>
              </a:ext>
            </a:extLst>
          </p:cNvPr>
          <p:cNvSpPr txBox="1"/>
          <p:nvPr/>
        </p:nvSpPr>
        <p:spPr>
          <a:xfrm>
            <a:off x="1944134" y="2757026"/>
            <a:ext cx="1748636" cy="461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4F2ECB-73A0-CC4C-B7C2-B66E59B2FD6F}"/>
              </a:ext>
            </a:extLst>
          </p:cNvPr>
          <p:cNvSpPr txBox="1"/>
          <p:nvPr/>
        </p:nvSpPr>
        <p:spPr>
          <a:xfrm>
            <a:off x="263769" y="4540394"/>
            <a:ext cx="3593123" cy="461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9253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Directed, colored RSO graphs</a:t>
            </a:r>
            <a:endParaRPr lang="en-US" sz="4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263769" y="1072449"/>
                <a:ext cx="8968153" cy="56801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3260"/>
                  </a:lnSpc>
                </a:pP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a 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-regular, 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-colored directed graph defined by 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permutations 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20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…, </m:t>
                    </m:r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: [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  <a:sym typeface="Wingdings" pitchFamily="2" charset="2"/>
                  </a:rPr>
                  <a:t> 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  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 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 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0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0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2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…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 </m:t>
                    </m:r>
                  </m:oMath>
                </a14:m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0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     </a:t>
                </a:r>
                <a:r>
                  <a:rPr lang="en-US" sz="20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000" b="1" baseline="-25000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0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 { (v,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 : v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}</a:t>
                </a:r>
                <a:r>
                  <a:rPr lang="en-US" sz="20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G*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000" b="1" baseline="30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(2)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E*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):    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E*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={((</a:t>
                </a:r>
                <a:r>
                  <a:rPr lang="en-US" sz="20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u,v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),(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(u),</a:t>
                </a:r>
                <a14:m>
                  <m:oMath xmlns:m="http://schemas.openxmlformats.org/officeDocument/2006/math">
                    <m:r>
                      <a:rPr lang="en-US" sz="20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0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 : u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v, 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14:m>
                  <m:oMath xmlns:m="http://schemas.openxmlformats.org/officeDocument/2006/math">
                    <m:r>
                      <a:rPr lang="en-US" alt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0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}</a:t>
                </a:r>
              </a:p>
              <a:p>
                <a:endParaRPr lang="en-US" altLang="en-US" sz="2800" b="1" dirty="0">
                  <a:solidFill>
                    <a:srgbClr val="00B1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800" b="1" dirty="0" err="1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Thm</a:t>
                </a:r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G*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expanding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RSO </a:t>
                </a: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[Proof]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S</m:t>
                    </m:r>
                    <m:r>
                      <m:rPr>
                        <m:nor/>
                      </m:rPr>
                      <a:rPr lang="en-US" altLang="en-US" sz="2800" b="1" baseline="-25000" dirty="0">
                        <a:solidFill>
                          <a:srgbClr val="1009FB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n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800" b="1" i="0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)=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</a:t>
                </a:r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 {v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|+|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2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|+…+|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 </a:t>
                </a:r>
                <a14:m>
                  <m:oMath xmlns:m="http://schemas.openxmlformats.org/officeDocument/2006/math">
                    <m:r>
                      <a:rPr lang="en-US" altLang="en-US" sz="28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  <m:r>
                      <m:rPr>
                        <m:nor/>
                      </m:rPr>
                      <a:rPr 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|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C00000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T</m:t>
                    </m:r>
                    <m:r>
                      <m:rPr>
                        <m:nor/>
                      </m:rPr>
                      <a:rPr 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|</m:t>
                    </m:r>
                    <m:r>
                      <m:rPr>
                        <m:nor/>
                      </m:rPr>
                      <a:rPr 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T*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={ (v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</a:t>
                </a:r>
                <a:r>
                  <a:rPr lang="en-US" alt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1" dirty="0">
                        <a:solidFill>
                          <a:srgbClr val="C00000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T</m:t>
                    </m:r>
                  </m:oMath>
                </a14:m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},  |</a:t>
                </a:r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T*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|=|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dirty="0">
                        <a:solidFill>
                          <a:srgbClr val="C00000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T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(v),</a:t>
                </a:r>
                <a:r>
                  <a:rPr lang="en-US" sz="28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(v)))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sz="2800" b="1" dirty="0" smtClean="0">
                        <a:solidFill>
                          <a:srgbClr val="C00000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T</m:t>
                    </m:r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*</a:t>
                </a:r>
                <a:endParaRPr lang="en-US" sz="28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</a:t>
                </a:r>
                <a:r>
                  <a:rPr lang="en-US" sz="2800" b="1" dirty="0">
                    <a:ea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Comic Sans MS" panose="030F09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(v,</a:t>
                </a:r>
                <a:r>
                  <a:rPr lang="en-US" sz="2800" b="1" dirty="0">
                    <a:solidFill>
                      <a:srgbClr val="7030A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</a:t>
                </a:r>
                <a:r>
                  <a:rPr lang="en-US" alt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baseline="-25000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’</a:t>
                </a:r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9" y="1072449"/>
                <a:ext cx="8968153" cy="5680145"/>
              </a:xfrm>
              <a:prstGeom prst="rect">
                <a:avLst/>
              </a:prstGeom>
              <a:blipFill>
                <a:blip r:embed="rId2"/>
                <a:stretch>
                  <a:fillRect l="-1414" b="-20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B66D2EE-273C-4F4A-B3ED-B811C520A6C4}"/>
              </a:ext>
            </a:extLst>
          </p:cNvPr>
          <p:cNvCxnSpPr>
            <a:cxnSpLocks/>
          </p:cNvCxnSpPr>
          <p:nvPr/>
        </p:nvCxnSpPr>
        <p:spPr>
          <a:xfrm>
            <a:off x="7061320" y="5268805"/>
            <a:ext cx="769763" cy="8068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6CEB3F-6DD8-1246-83BE-F57A5D93048E}"/>
                  </a:ext>
                </a:extLst>
              </p:cNvPr>
              <p:cNvSpPr txBox="1"/>
              <p:nvPr/>
            </p:nvSpPr>
            <p:spPr>
              <a:xfrm>
                <a:off x="5618014" y="5675592"/>
                <a:ext cx="730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rgbClr val="C00000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T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*</a:t>
                </a:r>
                <a:endParaRPr lang="en-US" sz="20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26CEB3F-6DD8-1246-83BE-F57A5D930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014" y="5675592"/>
                <a:ext cx="730393" cy="400110"/>
              </a:xfrm>
              <a:prstGeom prst="rect">
                <a:avLst/>
              </a:prstGeom>
              <a:blipFill>
                <a:blip r:embed="rId3"/>
                <a:stretch>
                  <a:fillRect t="-6061" r="-8621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011A3432-A19E-ED44-AD2F-E5BDE399BAE9}"/>
              </a:ext>
            </a:extLst>
          </p:cNvPr>
          <p:cNvGrpSpPr/>
          <p:nvPr/>
        </p:nvGrpSpPr>
        <p:grpSpPr>
          <a:xfrm>
            <a:off x="4853363" y="4840321"/>
            <a:ext cx="2977720" cy="1645689"/>
            <a:chOff x="4853363" y="4840321"/>
            <a:chExt cx="2977720" cy="1645689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60F1671D-72E2-B44C-867C-37442BF43059}"/>
                </a:ext>
              </a:extLst>
            </p:cNvPr>
            <p:cNvCxnSpPr>
              <a:cxnSpLocks/>
            </p:cNvCxnSpPr>
            <p:nvPr/>
          </p:nvCxnSpPr>
          <p:spPr>
            <a:xfrm>
              <a:off x="5838098" y="5250628"/>
              <a:ext cx="12074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B75729-34EB-C84D-9ABC-B605BF213C05}"/>
                </a:ext>
              </a:extLst>
            </p:cNvPr>
            <p:cNvSpPr txBox="1"/>
            <p:nvPr/>
          </p:nvSpPr>
          <p:spPr>
            <a:xfrm>
              <a:off x="5462958" y="4840321"/>
              <a:ext cx="3337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prstClr val="black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rPr>
                <a:t>v</a:t>
              </a:r>
              <a:endParaRPr lang="en-US" sz="2400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206AAED-0D16-B945-8A63-7CA0B6151080}"/>
                    </a:ext>
                  </a:extLst>
                </p:cNvPr>
                <p:cNvSpPr txBox="1"/>
                <p:nvPr/>
              </p:nvSpPr>
              <p:spPr>
                <a:xfrm>
                  <a:off x="7061320" y="4840321"/>
                  <a:ext cx="7697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a14:m>
                  <a:r>
                    <a:rPr lang="en-US" sz="2400" b="1" dirty="0">
                      <a:latin typeface="Comic Sans MS" panose="030F0902030302020204" pitchFamily="66" charset="0"/>
                      <a:ea typeface="ＭＳ Ｐゴシック" panose="020B0600070205080204" pitchFamily="34" charset="-128"/>
                    </a:rPr>
                    <a:t>(v)</a:t>
                  </a:r>
                  <a:endParaRPr lang="en-US" sz="2400" dirty="0"/>
                </a:p>
              </p:txBody>
            </p:sp>
          </mc:Choice>
          <mc:Fallback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206AAED-0D16-B945-8A63-7CA0B61510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1320" y="4840321"/>
                  <a:ext cx="769763" cy="461665"/>
                </a:xfrm>
                <a:prstGeom prst="rect">
                  <a:avLst/>
                </a:prstGeom>
                <a:blipFill>
                  <a:blip r:embed="rId4"/>
                  <a:stretch>
                    <a:fillRect t="-10811" r="-11290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1E953CC-EBCF-DD43-BB40-16707C1CEE9D}"/>
                </a:ext>
              </a:extLst>
            </p:cNvPr>
            <p:cNvCxnSpPr>
              <a:cxnSpLocks/>
            </p:cNvCxnSpPr>
            <p:nvPr/>
          </p:nvCxnSpPr>
          <p:spPr>
            <a:xfrm>
              <a:off x="5298841" y="6059516"/>
              <a:ext cx="120747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CF8D300-3A5E-8C4B-90D7-71FA96163F6D}"/>
                    </a:ext>
                  </a:extLst>
                </p:cNvPr>
                <p:cNvSpPr txBox="1"/>
                <p:nvPr/>
              </p:nvSpPr>
              <p:spPr>
                <a:xfrm>
                  <a:off x="4853363" y="6024345"/>
                  <a:ext cx="86273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a14:m>
                  <a:r>
                    <a:rPr lang="en-US" sz="2400" b="1" baseline="-25000" dirty="0">
                      <a:solidFill>
                        <a:srgbClr val="1009FB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rPr>
                    <a:t>k</a:t>
                  </a:r>
                  <a:r>
                    <a:rPr lang="en-US" sz="2400" b="1" dirty="0">
                      <a:latin typeface="Comic Sans MS" panose="030F0902030302020204" pitchFamily="66" charset="0"/>
                      <a:ea typeface="ＭＳ Ｐゴシック" panose="020B0600070205080204" pitchFamily="34" charset="-128"/>
                    </a:rPr>
                    <a:t>(v)</a:t>
                  </a:r>
                  <a:endParaRPr lang="en-US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1CF8D300-3A5E-8C4B-90D7-71FA96163F6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3363" y="6024345"/>
                  <a:ext cx="862737" cy="461665"/>
                </a:xfrm>
                <a:prstGeom prst="rect">
                  <a:avLst/>
                </a:prstGeom>
                <a:blipFill>
                  <a:blip r:embed="rId5"/>
                  <a:stretch>
                    <a:fillRect t="-10811" r="-8696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6954A27-8B97-FB4E-8943-5B5C586AB71A}"/>
                    </a:ext>
                  </a:extLst>
                </p:cNvPr>
                <p:cNvSpPr txBox="1"/>
                <p:nvPr/>
              </p:nvSpPr>
              <p:spPr>
                <a:xfrm>
                  <a:off x="5949538" y="6024345"/>
                  <a:ext cx="12987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en-US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rPr>
                        <m:t>(</m:t>
                      </m:r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a14:m>
                  <a:r>
                    <a:rPr lang="en-US" sz="2400" b="1" baseline="-25000" dirty="0">
                      <a:solidFill>
                        <a:srgbClr val="1009FB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rPr>
                    <a:t>k</a:t>
                  </a:r>
                  <a:r>
                    <a:rPr lang="en-US" sz="2400" b="1" dirty="0">
                      <a:latin typeface="Comic Sans MS" panose="030F0902030302020204" pitchFamily="66" charset="0"/>
                      <a:ea typeface="ＭＳ Ｐゴシック" panose="020B0600070205080204" pitchFamily="34" charset="-128"/>
                    </a:rPr>
                    <a:t>(v))</a:t>
                  </a:r>
                  <a:endParaRPr lang="en-US" sz="2400" dirty="0"/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6954A27-8B97-FB4E-8943-5B5C586AB7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49538" y="6024345"/>
                  <a:ext cx="1298753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811" r="-6796" b="-297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84A62E9-41B7-9D4D-816B-B623AB2F9932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flipH="1">
              <a:off x="5284732" y="5301986"/>
              <a:ext cx="511972" cy="722359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D8485D1-1BE0-0C47-A404-E2DAD866DB05}"/>
                    </a:ext>
                  </a:extLst>
                </p:cNvPr>
                <p:cNvSpPr txBox="1"/>
                <p:nvPr/>
              </p:nvSpPr>
              <p:spPr>
                <a:xfrm>
                  <a:off x="6056954" y="4857907"/>
                  <a:ext cx="727187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nor/>
                        </m:rPr>
                        <a:rPr lang="en-US" sz="2000" b="1" dirty="0">
                          <a:solidFill>
                            <a:srgbClr val="C00000"/>
                          </a:solidFill>
                          <a:latin typeface="Comic Sans MS" panose="030F0902030302020204" pitchFamily="66" charset="0"/>
                          <a:ea typeface="ＭＳ Ｐゴシック" panose="020B0600070205080204" pitchFamily="34" charset="-128"/>
                        </a:rPr>
                        <m:t>T</m:t>
                      </m:r>
                    </m:oMath>
                  </a14:m>
                  <a:r>
                    <a:rPr lang="en-US" sz="2000" b="1" dirty="0">
                      <a:solidFill>
                        <a:srgbClr val="C00000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rPr>
                    <a:t>*</a:t>
                  </a:r>
                  <a:endParaRPr lang="en-US" sz="2000" b="1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BD8485D1-1BE0-0C47-A404-E2DAD866DB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6954" y="4857907"/>
                  <a:ext cx="727187" cy="400110"/>
                </a:xfrm>
                <a:prstGeom prst="rect">
                  <a:avLst/>
                </a:prstGeom>
                <a:blipFill>
                  <a:blip r:embed="rId7"/>
                  <a:stretch>
                    <a:fillRect t="-9091" r="-6897" b="-242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D79147-7A18-1A47-B9FD-319356084B41}"/>
                    </a:ext>
                  </a:extLst>
                </p:cNvPr>
                <p:cNvSpPr txBox="1"/>
                <p:nvPr/>
              </p:nvSpPr>
              <p:spPr>
                <a:xfrm>
                  <a:off x="5028735" y="5337157"/>
                  <a:ext cx="4892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</m:oMath>
                  </a14:m>
                  <a:r>
                    <a:rPr lang="en-US" sz="2400" b="1" baseline="-25000" dirty="0">
                      <a:solidFill>
                        <a:srgbClr val="1009FB"/>
                      </a:solidFill>
                      <a:latin typeface="Comic Sans MS" panose="030F0902030302020204" pitchFamily="66" charset="0"/>
                      <a:ea typeface="ＭＳ Ｐゴシック" panose="020B0600070205080204" pitchFamily="34" charset="-128"/>
                    </a:rPr>
                    <a:t>k</a:t>
                  </a:r>
                  <a:endParaRPr lang="en-US" sz="2400" dirty="0"/>
                </a:p>
              </p:txBody>
            </p:sp>
          </mc:Choice>
          <mc:Fallback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6D79147-7A18-1A47-B9FD-319356084B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8735" y="5337157"/>
                  <a:ext cx="489236" cy="461665"/>
                </a:xfrm>
                <a:prstGeom prst="rect">
                  <a:avLst/>
                </a:prstGeom>
                <a:blipFill>
                  <a:blip r:embed="rId8"/>
                  <a:stretch>
                    <a:fillRect r="-5128" b="-243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684AF4-4BA0-5845-8D52-F357435FC546}"/>
                    </a:ext>
                  </a:extLst>
                </p:cNvPr>
                <p:cNvSpPr txBox="1"/>
                <p:nvPr/>
              </p:nvSpPr>
              <p:spPr>
                <a:xfrm>
                  <a:off x="6133722" y="5101460"/>
                  <a:ext cx="46519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7684AF4-4BA0-5845-8D52-F357435FC5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3722" y="5101460"/>
                  <a:ext cx="465192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E80B36-D70A-3442-BABD-8482794B40DE}"/>
                  </a:ext>
                </a:extLst>
              </p:cNvPr>
              <p:cNvSpPr txBox="1"/>
              <p:nvPr/>
            </p:nvSpPr>
            <p:spPr>
              <a:xfrm>
                <a:off x="7186241" y="6012623"/>
                <a:ext cx="16134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4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4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(v))</a:t>
                </a:r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FE80B36-D70A-3442-BABD-8482794B4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241" y="6012623"/>
                <a:ext cx="1613455" cy="461665"/>
              </a:xfrm>
              <a:prstGeom prst="rect">
                <a:avLst/>
              </a:prstGeom>
              <a:blipFill>
                <a:blip r:embed="rId10"/>
                <a:stretch>
                  <a:fillRect t="-10811" r="-465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33205C1-FAF1-A042-9347-F69B58C969DD}"/>
              </a:ext>
            </a:extLst>
          </p:cNvPr>
          <p:cNvCxnSpPr>
            <a:cxnSpLocks/>
          </p:cNvCxnSpPr>
          <p:nvPr/>
        </p:nvCxnSpPr>
        <p:spPr>
          <a:xfrm flipH="1">
            <a:off x="6480752" y="5301986"/>
            <a:ext cx="552655" cy="7742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CEAE2D0-8622-7349-A910-ACEF65367458}"/>
              </a:ext>
            </a:extLst>
          </p:cNvPr>
          <p:cNvCxnSpPr>
            <a:cxnSpLocks/>
          </p:cNvCxnSpPr>
          <p:nvPr/>
        </p:nvCxnSpPr>
        <p:spPr>
          <a:xfrm flipV="1">
            <a:off x="5747103" y="5748387"/>
            <a:ext cx="187187" cy="2128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349CC4-FEEA-3048-ABF1-43E5B4A79882}"/>
              </a:ext>
            </a:extLst>
          </p:cNvPr>
          <p:cNvCxnSpPr>
            <a:cxnSpLocks/>
          </p:cNvCxnSpPr>
          <p:nvPr/>
        </p:nvCxnSpPr>
        <p:spPr>
          <a:xfrm flipV="1">
            <a:off x="7301289" y="6131322"/>
            <a:ext cx="176521" cy="24770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9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7" grpId="0" animBg="1"/>
      <p:bldP spid="28" grpId="0" animBg="1"/>
      <p:bldP spid="25" grpId="0" animBg="1"/>
      <p:bldP spid="24" grpId="0" animBg="1"/>
      <p:bldP spid="23" grpId="0" animBg="1"/>
      <p:bldP spid="22" grpId="0" animBg="1"/>
      <p:bldP spid="115" grpId="0" uiExpand="1" build="p"/>
      <p:bldP spid="2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9253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Directed, colored RSO graphs</a:t>
            </a:r>
            <a:endParaRPr lang="en-US" sz="44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179545" y="988225"/>
                <a:ext cx="8968153" cy="57761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H = SL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(q) = group of 2x2 matrices in </a:t>
                </a:r>
                <a:r>
                  <a:rPr lang="en-US" alt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F</a:t>
                </a:r>
                <a:r>
                  <a:rPr lang="en-US" altLang="en-US" sz="2800" b="1" baseline="-25000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q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of det =1</a:t>
                </a: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 = {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1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en-US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altLang="en-US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</m:t>
                    </m:r>
                    <m:d>
                      <m:d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800" b="1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en-US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  <m:r>
                                <a:rPr lang="en-US" alt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en-US" sz="28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} = {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m:rPr>
                        <m:nor/>
                      </m:rPr>
                      <a:rPr lang="en-US" sz="2800" b="1" i="0" baseline="-2500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3</m:t>
                    </m:r>
                    <m:r>
                      <m:rPr>
                        <m:nor/>
                      </m:rPr>
                      <a:rPr 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,</m:t>
                    </m:r>
                    <m:r>
                      <a:rPr lang="en-US" sz="28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  </m:t>
                    </m:r>
                    <m:r>
                      <a:rPr lang="en-US" sz="2800" b="1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</m:oMath>
                </a14:m>
                <a:r>
                  <a:rPr 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4</a:t>
                </a:r>
                <a:r>
                  <a:rPr 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     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=4</a:t>
                </a:r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800" b="1" dirty="0" err="1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Selberg</a:t>
                </a:r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:</m:t>
                    </m:r>
                  </m:oMath>
                </a14:m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Cay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(H;S) are expanders for all primes q.</a:t>
                </a:r>
              </a:p>
              <a:p>
                <a:r>
                  <a:rPr lang="en-US" altLang="en-US" sz="2800" b="1" dirty="0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[Cor]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Every (connected) action of H is yields an 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expanding (Schreier) graph.</a:t>
                </a:r>
              </a:p>
              <a:p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= 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Sch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(H,P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;S)         [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= P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 {0,1,2,…q-1,</a:t>
                </a:r>
                <a14:m>
                  <m:oMath xmlns:m="http://schemas.openxmlformats.org/officeDocument/2006/math">
                    <m:r>
                      <a:rPr lang="en-US" alt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</a:t>
                </a: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Möbius action (of H on P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sz="2400" b="1" i="1" smtClean="0"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en-US" sz="24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𝒂</m:t>
                              </m:r>
                            </m:e>
                            <m:e>
                              <m:r>
                                <a:rPr lang="en-US" altLang="en-US" sz="24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𝒃</m:t>
                              </m:r>
                            </m:e>
                          </m:mr>
                          <m:mr>
                            <m:e>
                              <m:r>
                                <a:rPr lang="en-US" altLang="en-US" sz="24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𝒄</m:t>
                              </m:r>
                            </m:e>
                            <m:e>
                              <m:r>
                                <a:rPr lang="en-US" altLang="en-US" sz="2400" b="1" i="1" smtClean="0">
                                  <a:latin typeface="Cambria Math" panose="02040503050406030204" pitchFamily="18" charset="0"/>
                                  <a:ea typeface="ＭＳ Ｐゴシック" panose="020B0600070205080204" pitchFamily="34" charset="-128"/>
                                </a:rPr>
                                <m:t>𝒅</m:t>
                              </m:r>
                            </m:e>
                          </m:mr>
                        </m:m>
                      </m:e>
                    </m:d>
                    <m:r>
                      <a:rPr lang="en-US" altLang="en-US" sz="2400" b="1" i="1" smtClean="0">
                        <a:solidFill>
                          <a:srgbClr val="1009FB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𝒙</m:t>
                    </m:r>
                    <m:r>
                      <a:rPr lang="en-US" altLang="en-US" sz="2400" b="1" i="1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= </m:t>
                    </m:r>
                    <m:f>
                      <m:fPr>
                        <m:ctrlP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fPr>
                      <m:num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𝒂</m:t>
                        </m:r>
                        <m:r>
                          <a:rPr lang="en-US" altLang="en-US" sz="2400" b="1" i="1" smtClean="0">
                            <a:solidFill>
                              <a:srgbClr val="1009FB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+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𝒃</m:t>
                        </m:r>
                      </m:num>
                      <m:den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𝒄</m:t>
                        </m:r>
                        <m:r>
                          <a:rPr lang="en-US" altLang="en-US" sz="2400" b="1" i="1" smtClean="0">
                            <a:solidFill>
                              <a:srgbClr val="1009FB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𝒙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+</m:t>
                        </m:r>
                        <m:r>
                          <a:rPr lang="en-US" altLang="en-US" sz="2400" b="1" i="1" smtClean="0"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𝒅</m:t>
                        </m:r>
                      </m:den>
                    </m:f>
                  </m:oMath>
                </a14:m>
                <a:endParaRPr lang="en-US" altLang="en-US" sz="24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alt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G*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Sch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(H,P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(2)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;S).     P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r>
                  <a:rPr lang="en-US" altLang="en-US" sz="2800" b="1" baseline="30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(2)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 distinct pairs in P</a:t>
                </a:r>
                <a:r>
                  <a:rPr lang="en-US" altLang="en-US" sz="2800" b="1" baseline="-25000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1</a:t>
                </a:r>
                <a:endParaRPr lang="en-US" altLang="en-US" sz="2800" b="1" dirty="0">
                  <a:solidFill>
                    <a:srgbClr val="00B100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5" y="988225"/>
                <a:ext cx="8968153" cy="5776133"/>
              </a:xfrm>
              <a:prstGeom prst="rect">
                <a:avLst/>
              </a:prstGeom>
              <a:blipFill>
                <a:blip r:embed="rId2"/>
                <a:stretch>
                  <a:fillRect l="-1271" t="-1096" b="-19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535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49253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Conclusions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9896E5B-E52F-EA48-81C5-DE8450515991}"/>
              </a:ext>
            </a:extLst>
          </p:cNvPr>
          <p:cNvSpPr txBox="1"/>
          <p:nvPr/>
        </p:nvSpPr>
        <p:spPr>
          <a:xfrm>
            <a:off x="87923" y="1047808"/>
            <a:ext cx="914399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Main points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RSO graphs: new pseudorandom notion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Explicit constructions of sparse &amp; dense graphs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Admit efficient, local self-ordering (LSO)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Property testing: Ordered -&gt; Unordered reduction</a:t>
            </a:r>
          </a:p>
          <a:p>
            <a:pPr marL="457200" indent="-457200">
              <a:buFontTx/>
              <a:buChar char="-"/>
            </a:pPr>
            <a:endParaRPr lang="en-US" sz="2400" b="1" dirty="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Follow-ups</a:t>
            </a:r>
          </a:p>
          <a:p>
            <a:r>
              <a:rPr lang="en-US" sz="2400" b="1" dirty="0">
                <a:solidFill>
                  <a:srgbClr val="00B1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[Goldreich-W’21a] </a:t>
            </a: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LSO for dense RSOs. Applications</a:t>
            </a:r>
            <a:endParaRPr lang="en-US" sz="2400" b="1" dirty="0">
              <a:solidFill>
                <a:srgbClr val="00B1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400" b="1" dirty="0">
                <a:solidFill>
                  <a:srgbClr val="00B1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[Goldreich-W’21b] </a:t>
            </a: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Error-correcting permutation codes</a:t>
            </a:r>
            <a:endParaRPr lang="en-US" sz="2400" b="1" dirty="0">
              <a:solidFill>
                <a:srgbClr val="00B1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400" b="1" dirty="0">
                <a:solidFill>
                  <a:srgbClr val="00B1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[Goldreich’21] </a:t>
            </a: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Relations between RSO &amp; LSO</a:t>
            </a:r>
          </a:p>
          <a:p>
            <a:endParaRPr lang="en-US" sz="2400" b="1" dirty="0"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Open problems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More applications (logic / descriptive complexity)</a:t>
            </a:r>
          </a:p>
          <a:p>
            <a:pPr marL="457200" indent="-457200">
              <a:buFontTx/>
              <a:buChar char="-"/>
            </a:pPr>
            <a:r>
              <a:rPr lang="en-US" sz="2400" b="1" dirty="0">
                <a:latin typeface="Comic Sans MS" panose="030F0902030302020204" pitchFamily="66" charset="0"/>
                <a:ea typeface="ＭＳ Ｐゴシック" panose="020B0600070205080204" pitchFamily="34" charset="-128"/>
              </a:rPr>
              <a:t>Tighter relations to other pseudorandom objects</a:t>
            </a:r>
          </a:p>
        </p:txBody>
      </p:sp>
    </p:spTree>
    <p:extLst>
      <p:ext uri="{BB962C8B-B14F-4D97-AF65-F5344CB8AC3E}">
        <p14:creationId xmlns:p14="http://schemas.microsoft.com/office/powerpoint/2010/main" val="412525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0294" y="442091"/>
            <a:ext cx="4572000" cy="94485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Plan</a:t>
            </a:r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E9888B-D859-FE42-8D33-F5258900B553}"/>
              </a:ext>
            </a:extLst>
          </p:cNvPr>
          <p:cNvSpPr txBox="1"/>
          <p:nvPr/>
        </p:nvSpPr>
        <p:spPr>
          <a:xfrm>
            <a:off x="190500" y="1854200"/>
            <a:ext cx="860684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009FB"/>
                </a:solidFill>
                <a:latin typeface="Comic Sans MS"/>
                <a:cs typeface="Comic Sans MS"/>
              </a:rPr>
              <a:t>Asymmetric (self-ordered) graphs</a:t>
            </a:r>
          </a:p>
          <a:p>
            <a:r>
              <a:rPr lang="en-US" sz="2800" b="1" dirty="0">
                <a:solidFill>
                  <a:srgbClr val="1009FB"/>
                </a:solidFill>
                <a:latin typeface="Comic Sans MS"/>
                <a:cs typeface="Comic Sans MS"/>
              </a:rPr>
              <a:t>Robustly self-ordered (RSO) graphs</a:t>
            </a:r>
          </a:p>
          <a:p>
            <a:endParaRPr lang="en-US" sz="2800" b="1" dirty="0">
              <a:solidFill>
                <a:srgbClr val="1009FB"/>
              </a:solidFill>
              <a:latin typeface="Comic Sans MS"/>
              <a:cs typeface="Comic Sans MS"/>
            </a:endParaRPr>
          </a:p>
          <a:p>
            <a:r>
              <a:rPr lang="en-US" sz="2800" b="1" dirty="0">
                <a:solidFill>
                  <a:srgbClr val="1009FB"/>
                </a:solidFill>
                <a:latin typeface="Comic Sans MS"/>
                <a:cs typeface="Comic Sans MS"/>
              </a:rPr>
              <a:t>Reductions from ordered to unordered structures</a:t>
            </a:r>
          </a:p>
          <a:p>
            <a:r>
              <a:rPr lang="en-US" sz="2800" b="1" dirty="0">
                <a:solidFill>
                  <a:srgbClr val="1009FB"/>
                </a:solidFill>
                <a:latin typeface="Comic Sans MS"/>
                <a:cs typeface="Comic Sans MS"/>
              </a:rPr>
              <a:t>Applications to property testing</a:t>
            </a:r>
          </a:p>
          <a:p>
            <a:endParaRPr lang="en-US" sz="2800" b="1" dirty="0">
              <a:solidFill>
                <a:srgbClr val="1009FB"/>
              </a:solidFill>
              <a:latin typeface="Comic Sans MS"/>
              <a:cs typeface="Comic Sans MS"/>
            </a:endParaRPr>
          </a:p>
          <a:p>
            <a:r>
              <a:rPr lang="en-US" sz="2800" b="1" dirty="0">
                <a:solidFill>
                  <a:srgbClr val="1009FB"/>
                </a:solidFill>
                <a:latin typeface="Comic Sans MS"/>
                <a:cs typeface="Comic Sans MS"/>
              </a:rPr>
              <a:t>Explicit constructions of RSO graphs</a:t>
            </a:r>
            <a:r>
              <a:rPr lang="en-US" sz="3200" b="1" dirty="0">
                <a:solidFill>
                  <a:srgbClr val="1009FB"/>
                </a:solidFill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789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254" y="110987"/>
            <a:ext cx="8377245" cy="122010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Ordered &amp; unordered </a:t>
            </a:r>
            <a:br>
              <a:rPr lang="en-US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          structures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89" y="49509"/>
            <a:ext cx="2109486" cy="139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15B2E-ED8F-7D4E-9B24-D2BC9FD6DE6B}"/>
              </a:ext>
            </a:extLst>
          </p:cNvPr>
          <p:cNvSpPr txBox="1"/>
          <p:nvPr/>
        </p:nvSpPr>
        <p:spPr>
          <a:xfrm>
            <a:off x="5608406" y="1502222"/>
            <a:ext cx="3833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Order is important!</a:t>
            </a:r>
            <a:endParaRPr lang="en-US" sz="2800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AC812E-4D01-494E-B790-8695BAA599A6}"/>
                  </a:ext>
                </a:extLst>
              </p:cNvPr>
              <p:cNvSpPr txBox="1"/>
              <p:nvPr/>
            </p:nvSpPr>
            <p:spPr>
              <a:xfrm>
                <a:off x="573267" y="2196575"/>
                <a:ext cx="781507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Ordered structures (e.g. sequences)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carthorse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orchestra</a:t>
                </a:r>
              </a:p>
              <a:p>
                <a:r>
                  <a:rPr lang="en-US" sz="2800" dirty="0">
                    <a:solidFill>
                      <a:srgbClr val="1009FB"/>
                    </a:solidFill>
                  </a:rPr>
                  <a:t>123456789      123456789</a:t>
                </a:r>
              </a:p>
              <a:p>
                <a:endParaRPr lang="en-US" sz="2800" dirty="0">
                  <a:solidFill>
                    <a:srgbClr val="1009FB"/>
                  </a:solidFill>
                </a:endParaRPr>
              </a:p>
              <a:p>
                <a:r>
                  <a:rPr lang="en-US" altLang="en-US" sz="2800" b="1" u="sng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Un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ordered structures (e.g. graphs)</a:t>
                </a:r>
              </a:p>
              <a:p>
                <a:endParaRPr lang="en-US" sz="2800" dirty="0">
                  <a:solidFill>
                    <a:srgbClr val="1009FB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AC812E-4D01-494E-B790-8695BAA59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67" y="2196575"/>
                <a:ext cx="7815071" cy="2677656"/>
              </a:xfrm>
              <a:prstGeom prst="rect">
                <a:avLst/>
              </a:prstGeom>
              <a:blipFill>
                <a:blip r:embed="rId3"/>
                <a:stretch>
                  <a:fillRect l="-162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F97AE59-9748-0E4F-B45B-5AF49D43F756}"/>
              </a:ext>
            </a:extLst>
          </p:cNvPr>
          <p:cNvGrpSpPr/>
          <p:nvPr/>
        </p:nvGrpSpPr>
        <p:grpSpPr>
          <a:xfrm>
            <a:off x="755662" y="4686552"/>
            <a:ext cx="4401981" cy="1405490"/>
            <a:chOff x="1460665" y="2062105"/>
            <a:chExt cx="4401981" cy="1405490"/>
          </a:xfrm>
        </p:grpSpPr>
        <p:sp>
          <p:nvSpPr>
            <p:cNvPr id="7" name="Regular Pentagon 6">
              <a:extLst>
                <a:ext uri="{FF2B5EF4-FFF2-40B4-BE49-F238E27FC236}">
                  <a16:creationId xmlns:a16="http://schemas.microsoft.com/office/drawing/2014/main" id="{62BAC83A-AA81-1E4B-BE23-0B2990E295C0}"/>
                </a:ext>
              </a:extLst>
            </p:cNvPr>
            <p:cNvSpPr/>
            <p:nvPr/>
          </p:nvSpPr>
          <p:spPr>
            <a:xfrm>
              <a:off x="1460665" y="2064080"/>
              <a:ext cx="1470759" cy="1403515"/>
            </a:xfrm>
            <a:prstGeom prst="pent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CD21B5A-0DE2-FA48-BFD1-60617AD98661}"/>
                </a:ext>
              </a:extLst>
            </p:cNvPr>
            <p:cNvGrpSpPr/>
            <p:nvPr/>
          </p:nvGrpSpPr>
          <p:grpSpPr>
            <a:xfrm>
              <a:off x="4391886" y="2062105"/>
              <a:ext cx="1470760" cy="1403515"/>
              <a:chOff x="4391886" y="2062105"/>
              <a:chExt cx="1470760" cy="1403515"/>
            </a:xfrm>
          </p:grpSpPr>
          <p:sp>
            <p:nvSpPr>
              <p:cNvPr id="9" name="Regular Pentagon 8">
                <a:extLst>
                  <a:ext uri="{FF2B5EF4-FFF2-40B4-BE49-F238E27FC236}">
                    <a16:creationId xmlns:a16="http://schemas.microsoft.com/office/drawing/2014/main" id="{D45129CE-547E-2344-9ECE-17CA58A70FE6}"/>
                  </a:ext>
                </a:extLst>
              </p:cNvPr>
              <p:cNvSpPr/>
              <p:nvPr/>
            </p:nvSpPr>
            <p:spPr>
              <a:xfrm>
                <a:off x="4391887" y="2062105"/>
                <a:ext cx="1470759" cy="1403515"/>
              </a:xfrm>
              <a:prstGeom prst="pentagon">
                <a:avLst/>
              </a:prstGeom>
              <a:noFill/>
              <a:ln w="28575"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B94CFB5-8444-DB42-8D7E-34541DE14DF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127266" y="2062105"/>
                <a:ext cx="466012" cy="140351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3CD43C-9E3C-E04D-AAC4-96D5216B968F}"/>
                  </a:ext>
                </a:extLst>
              </p:cNvPr>
              <p:cNvCxnSpPr>
                <a:cxnSpLocks/>
                <a:stCxn id="9" idx="0"/>
              </p:cNvCxnSpPr>
              <p:nvPr/>
            </p:nvCxnSpPr>
            <p:spPr>
              <a:xfrm flipH="1">
                <a:off x="4667005" y="2062105"/>
                <a:ext cx="460262" cy="1403515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E04EB37-DD8A-B242-82A3-8233F603F2F6}"/>
                  </a:ext>
                </a:extLst>
              </p:cNvPr>
              <p:cNvCxnSpPr>
                <a:cxnSpLocks/>
                <a:stCxn id="9" idx="5"/>
                <a:endCxn id="9" idx="2"/>
              </p:cNvCxnSpPr>
              <p:nvPr/>
            </p:nvCxnSpPr>
            <p:spPr>
              <a:xfrm flipH="1">
                <a:off x="4672778" y="2598199"/>
                <a:ext cx="1189866" cy="867417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776A5EB-DBD0-D345-9315-4CCA90AF5CA3}"/>
                  </a:ext>
                </a:extLst>
              </p:cNvPr>
              <p:cNvCxnSpPr>
                <a:cxnSpLocks/>
                <a:stCxn id="9" idx="5"/>
              </p:cNvCxnSpPr>
              <p:nvPr/>
            </p:nvCxnSpPr>
            <p:spPr>
              <a:xfrm flipH="1" flipV="1">
                <a:off x="4391886" y="2598195"/>
                <a:ext cx="1470758" cy="4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7A1FC0AE-B2BE-1340-BC34-FAAEDF1BBF6D}"/>
                  </a:ext>
                </a:extLst>
              </p:cNvPr>
              <p:cNvCxnSpPr>
                <a:cxnSpLocks/>
                <a:endCxn id="9" idx="1"/>
              </p:cNvCxnSpPr>
              <p:nvPr/>
            </p:nvCxnSpPr>
            <p:spPr>
              <a:xfrm flipH="1" flipV="1">
                <a:off x="4391889" y="2598199"/>
                <a:ext cx="1201390" cy="830802"/>
              </a:xfrm>
              <a:prstGeom prst="line">
                <a:avLst/>
              </a:prstGeom>
              <a:ln w="28575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A598AB-8244-1448-BDED-70E3C541590A}"/>
                  </a:ext>
                </a:extLst>
              </p:cNvPr>
              <p:cNvSpPr txBox="1"/>
              <p:nvPr/>
            </p:nvSpPr>
            <p:spPr>
              <a:xfrm>
                <a:off x="2680482" y="4868699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1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BA598AB-8244-1448-BDED-70E3C5415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482" y="4868699"/>
                <a:ext cx="683200" cy="707886"/>
              </a:xfrm>
              <a:prstGeom prst="rect">
                <a:avLst/>
              </a:prstGeom>
              <a:blipFill>
                <a:blip r:embed="rId4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DA410-29F1-F643-81AB-0DCA6D4424BB}"/>
                  </a:ext>
                </a:extLst>
              </p:cNvPr>
              <p:cNvSpPr txBox="1"/>
              <p:nvPr/>
            </p:nvSpPr>
            <p:spPr>
              <a:xfrm>
                <a:off x="2726004" y="5436735"/>
                <a:ext cx="5164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BDA410-29F1-F643-81AB-0DCA6D4424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004" y="5436735"/>
                <a:ext cx="516488" cy="707886"/>
              </a:xfrm>
              <a:prstGeom prst="rect">
                <a:avLst/>
              </a:prstGeom>
              <a:blipFill>
                <a:blip r:embed="rId5"/>
                <a:stretch>
                  <a:fillRect l="-4762" r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52F0D97F-9951-8F47-949D-A1EA0A044139}"/>
              </a:ext>
            </a:extLst>
          </p:cNvPr>
          <p:cNvGrpSpPr/>
          <p:nvPr/>
        </p:nvGrpSpPr>
        <p:grpSpPr>
          <a:xfrm>
            <a:off x="456188" y="4346732"/>
            <a:ext cx="1940312" cy="2028721"/>
            <a:chOff x="456188" y="4346732"/>
            <a:chExt cx="1940312" cy="20287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887BB6-DAA7-DA4E-B1A2-9EB43C3679B0}"/>
                </a:ext>
              </a:extLst>
            </p:cNvPr>
            <p:cNvSpPr txBox="1"/>
            <p:nvPr/>
          </p:nvSpPr>
          <p:spPr>
            <a:xfrm>
              <a:off x="1211283" y="43467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1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7D8BCE-305F-CA4C-831E-7599B5C62310}"/>
                </a:ext>
              </a:extLst>
            </p:cNvPr>
            <p:cNvSpPr txBox="1"/>
            <p:nvPr/>
          </p:nvSpPr>
          <p:spPr>
            <a:xfrm>
              <a:off x="2056342" y="47498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A7A0862-EEB2-4143-93C9-02775D67EB5C}"/>
                </a:ext>
              </a:extLst>
            </p:cNvPr>
            <p:cNvSpPr txBox="1"/>
            <p:nvPr/>
          </p:nvSpPr>
          <p:spPr>
            <a:xfrm>
              <a:off x="1910733" y="5913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03F489-FB7F-014F-8DE7-73EF726C29F7}"/>
                </a:ext>
              </a:extLst>
            </p:cNvPr>
            <p:cNvSpPr txBox="1"/>
            <p:nvPr/>
          </p:nvSpPr>
          <p:spPr>
            <a:xfrm>
              <a:off x="675204" y="589932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E6BFB5-E14E-454C-8FE6-0798B4A65BCC}"/>
                </a:ext>
              </a:extLst>
            </p:cNvPr>
            <p:cNvSpPr txBox="1"/>
            <p:nvPr/>
          </p:nvSpPr>
          <p:spPr>
            <a:xfrm>
              <a:off x="456188" y="49246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3BAA11-B529-5C44-B68E-ED32AE569CE0}"/>
              </a:ext>
            </a:extLst>
          </p:cNvPr>
          <p:cNvGrpSpPr/>
          <p:nvPr/>
        </p:nvGrpSpPr>
        <p:grpSpPr>
          <a:xfrm>
            <a:off x="3407410" y="4365619"/>
            <a:ext cx="1940312" cy="2028721"/>
            <a:chOff x="456188" y="4346732"/>
            <a:chExt cx="1940312" cy="20287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ABF13F8-01EF-A043-939F-6C50551FFA09}"/>
                </a:ext>
              </a:extLst>
            </p:cNvPr>
            <p:cNvSpPr txBox="1"/>
            <p:nvPr/>
          </p:nvSpPr>
          <p:spPr>
            <a:xfrm>
              <a:off x="1211283" y="43467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FE56DA-0337-9748-AA33-B3EAC6F93BC7}"/>
                </a:ext>
              </a:extLst>
            </p:cNvPr>
            <p:cNvSpPr txBox="1"/>
            <p:nvPr/>
          </p:nvSpPr>
          <p:spPr>
            <a:xfrm>
              <a:off x="2056342" y="47498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58334F-A53B-9145-9E1C-ADEB7D59FDF0}"/>
                </a:ext>
              </a:extLst>
            </p:cNvPr>
            <p:cNvSpPr txBox="1"/>
            <p:nvPr/>
          </p:nvSpPr>
          <p:spPr>
            <a:xfrm>
              <a:off x="1910733" y="5913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171F60E-7B49-8F44-80A5-8CA2C381156A}"/>
                </a:ext>
              </a:extLst>
            </p:cNvPr>
            <p:cNvSpPr txBox="1"/>
            <p:nvPr/>
          </p:nvSpPr>
          <p:spPr>
            <a:xfrm>
              <a:off x="675204" y="589932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5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5A80B8C-E698-964F-A656-4A2D20813363}"/>
                </a:ext>
              </a:extLst>
            </p:cNvPr>
            <p:cNvSpPr txBox="1"/>
            <p:nvPr/>
          </p:nvSpPr>
          <p:spPr>
            <a:xfrm>
              <a:off x="456188" y="49246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38BCFF-153E-5348-A9B7-0EAF3C9D5DB6}"/>
                  </a:ext>
                </a:extLst>
              </p:cNvPr>
              <p:cNvSpPr txBox="1"/>
              <p:nvPr/>
            </p:nvSpPr>
            <p:spPr>
              <a:xfrm>
                <a:off x="2687964" y="5121017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338BCFF-153E-5348-A9B7-0EAF3C9D5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964" y="5121017"/>
                <a:ext cx="683200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E874DD7C-8BB6-614C-ACCF-3AD392409013}"/>
              </a:ext>
            </a:extLst>
          </p:cNvPr>
          <p:cNvSpPr txBox="1"/>
          <p:nvPr/>
        </p:nvSpPr>
        <p:spPr>
          <a:xfrm>
            <a:off x="1717754" y="6280633"/>
            <a:ext cx="2532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7030A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isomorphism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1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  <p:bldP spid="3" grpId="0"/>
      <p:bldP spid="3" grpId="1"/>
      <p:bldP spid="16" grpId="0"/>
      <p:bldP spid="16" grpId="1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9BAC7E8-5383-D649-8715-7629BC888357}"/>
              </a:ext>
            </a:extLst>
          </p:cNvPr>
          <p:cNvGrpSpPr/>
          <p:nvPr/>
        </p:nvGrpSpPr>
        <p:grpSpPr>
          <a:xfrm>
            <a:off x="6210706" y="1595052"/>
            <a:ext cx="1940312" cy="2028721"/>
            <a:chOff x="456188" y="4346732"/>
            <a:chExt cx="1940312" cy="2028721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9C65D94-CE0A-1142-9746-DE49FB1804DF}"/>
                </a:ext>
              </a:extLst>
            </p:cNvPr>
            <p:cNvSpPr txBox="1"/>
            <p:nvPr/>
          </p:nvSpPr>
          <p:spPr>
            <a:xfrm>
              <a:off x="1211283" y="43467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5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E2F1E55D-8C8D-F944-9534-4661790B8B3C}"/>
                </a:ext>
              </a:extLst>
            </p:cNvPr>
            <p:cNvSpPr txBox="1"/>
            <p:nvPr/>
          </p:nvSpPr>
          <p:spPr>
            <a:xfrm>
              <a:off x="2056342" y="47498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1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BAA9B8EC-4423-7D42-BE67-32FB1C3C194A}"/>
                </a:ext>
              </a:extLst>
            </p:cNvPr>
            <p:cNvSpPr txBox="1"/>
            <p:nvPr/>
          </p:nvSpPr>
          <p:spPr>
            <a:xfrm>
              <a:off x="1910733" y="5913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2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0D3ECD7-80F7-9A46-A7C6-A5521107F13D}"/>
                </a:ext>
              </a:extLst>
            </p:cNvPr>
            <p:cNvSpPr txBox="1"/>
            <p:nvPr/>
          </p:nvSpPr>
          <p:spPr>
            <a:xfrm>
              <a:off x="675204" y="589932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3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C2CBD27-8304-1547-9804-F094A3AD9DB5}"/>
                </a:ext>
              </a:extLst>
            </p:cNvPr>
            <p:cNvSpPr txBox="1"/>
            <p:nvPr/>
          </p:nvSpPr>
          <p:spPr>
            <a:xfrm>
              <a:off x="456188" y="49246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4</a:t>
              </a:r>
            </a:p>
          </p:txBody>
        </p:sp>
      </p:grp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5212"/>
            <a:ext cx="9104192" cy="140351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Symmetric and </a:t>
            </a:r>
            <a:r>
              <a:rPr lang="en-US" sz="4800" b="1" dirty="0">
                <a:solidFill>
                  <a:srgbClr val="00B05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symmetric graphs</a:t>
            </a:r>
          </a:p>
          <a:p>
            <a:pPr eaLnBrk="1" hangingPunct="1"/>
            <a:endParaRPr lang="en-US" sz="4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366F3FA-D4F3-3245-9D80-8BB1C45F8274}"/>
              </a:ext>
            </a:extLst>
          </p:cNvPr>
          <p:cNvGrpSpPr/>
          <p:nvPr/>
        </p:nvGrpSpPr>
        <p:grpSpPr>
          <a:xfrm>
            <a:off x="6203639" y="1614348"/>
            <a:ext cx="1940312" cy="2028721"/>
            <a:chOff x="456188" y="4346732"/>
            <a:chExt cx="1940312" cy="2028721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DFA4CBD-A3D7-0240-B46C-8AA4D78F7ADD}"/>
                </a:ext>
              </a:extLst>
            </p:cNvPr>
            <p:cNvSpPr txBox="1"/>
            <p:nvPr/>
          </p:nvSpPr>
          <p:spPr>
            <a:xfrm>
              <a:off x="1211283" y="43467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C78D01D-D6BF-604C-8E66-CCA84E242424}"/>
                </a:ext>
              </a:extLst>
            </p:cNvPr>
            <p:cNvSpPr txBox="1"/>
            <p:nvPr/>
          </p:nvSpPr>
          <p:spPr>
            <a:xfrm>
              <a:off x="2056342" y="47498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F5B8564-37F8-2B41-8AF0-50FFDD0E6E7F}"/>
                </a:ext>
              </a:extLst>
            </p:cNvPr>
            <p:cNvSpPr txBox="1"/>
            <p:nvPr/>
          </p:nvSpPr>
          <p:spPr>
            <a:xfrm>
              <a:off x="1910733" y="5913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44C7D64-E7D3-044E-8221-9A352CCB04DB}"/>
                </a:ext>
              </a:extLst>
            </p:cNvPr>
            <p:cNvSpPr txBox="1"/>
            <p:nvPr/>
          </p:nvSpPr>
          <p:spPr>
            <a:xfrm>
              <a:off x="675204" y="589932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4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B76276CE-8B08-2046-9895-A98BEC1D26E2}"/>
                </a:ext>
              </a:extLst>
            </p:cNvPr>
            <p:cNvSpPr txBox="1"/>
            <p:nvPr/>
          </p:nvSpPr>
          <p:spPr>
            <a:xfrm>
              <a:off x="456188" y="49246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5</a:t>
              </a:r>
            </a:p>
          </p:txBody>
        </p:sp>
      </p:grpSp>
      <p:sp>
        <p:nvSpPr>
          <p:cNvPr id="92" name="Regular Pentagon 91">
            <a:extLst>
              <a:ext uri="{FF2B5EF4-FFF2-40B4-BE49-F238E27FC236}">
                <a16:creationId xmlns:a16="http://schemas.microsoft.com/office/drawing/2014/main" id="{C19D0011-A0A5-104E-A1F7-13B0BB912202}"/>
              </a:ext>
            </a:extLst>
          </p:cNvPr>
          <p:cNvSpPr/>
          <p:nvPr/>
        </p:nvSpPr>
        <p:spPr>
          <a:xfrm>
            <a:off x="6517373" y="1942293"/>
            <a:ext cx="1470759" cy="1403515"/>
          </a:xfrm>
          <a:prstGeom prst="pentagon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43CBB8-2A85-594F-AD39-E0DB2835F430}"/>
              </a:ext>
            </a:extLst>
          </p:cNvPr>
          <p:cNvSpPr txBox="1"/>
          <p:nvPr/>
        </p:nvSpPr>
        <p:spPr>
          <a:xfrm>
            <a:off x="-20829" y="3512601"/>
            <a:ext cx="33810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            </a:t>
            </a:r>
            <a:r>
              <a:rPr lang="en-US" sz="2400" b="1" dirty="0">
                <a:solidFill>
                  <a:srgbClr val="1009FB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([</a:t>
            </a:r>
            <a:r>
              <a:rPr lang="en-US" sz="2400" b="1" dirty="0">
                <a:solidFill>
                  <a:srgbClr val="1009FB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],</a:t>
            </a:r>
            <a:r>
              <a:rPr lang="en-US" sz="2400" b="1" dirty="0">
                <a:solidFill>
                  <a:srgbClr val="1009FB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E</a:t>
            </a:r>
            <a:r>
              <a:rPr lang="en-US" sz="2400" b="1" dirty="0">
                <a:latin typeface="Comic Sans MS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E</a:t>
            </a:r>
            <a:r>
              <a:rPr lang="en-US" b="1" dirty="0">
                <a:latin typeface="Comic Sans MS" charset="0"/>
                <a:ea typeface="ＭＳ Ｐゴシック" charset="0"/>
              </a:rPr>
              <a:t>={{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1</a:t>
            </a:r>
            <a:r>
              <a:rPr lang="en-US" b="1" dirty="0">
                <a:latin typeface="Comic Sans MS" charset="0"/>
                <a:ea typeface="ＭＳ Ｐゴシック" charset="0"/>
              </a:rPr>
              <a:t>,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2</a:t>
            </a:r>
            <a:r>
              <a:rPr lang="en-US" b="1" dirty="0">
                <a:latin typeface="Comic Sans MS" charset="0"/>
                <a:ea typeface="ＭＳ Ｐゴシック" charset="0"/>
              </a:rPr>
              <a:t>},{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2</a:t>
            </a:r>
            <a:r>
              <a:rPr lang="en-US" b="1" dirty="0">
                <a:latin typeface="Comic Sans MS" charset="0"/>
                <a:ea typeface="ＭＳ Ｐゴシック" charset="0"/>
              </a:rPr>
              <a:t>,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3</a:t>
            </a:r>
            <a:r>
              <a:rPr lang="en-US" b="1" dirty="0">
                <a:latin typeface="Comic Sans MS" charset="0"/>
                <a:ea typeface="ＭＳ Ｐゴシック" charset="0"/>
              </a:rPr>
              <a:t>},{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3</a:t>
            </a:r>
            <a:r>
              <a:rPr lang="en-US" b="1" dirty="0">
                <a:latin typeface="Comic Sans MS" charset="0"/>
                <a:ea typeface="ＭＳ Ｐゴシック" charset="0"/>
              </a:rPr>
              <a:t>,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4</a:t>
            </a:r>
            <a:r>
              <a:rPr lang="en-US" b="1" dirty="0">
                <a:latin typeface="Comic Sans MS" charset="0"/>
                <a:ea typeface="ＭＳ Ｐゴシック" charset="0"/>
              </a:rPr>
              <a:t>},{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4</a:t>
            </a:r>
            <a:r>
              <a:rPr lang="en-US" b="1" dirty="0">
                <a:latin typeface="Comic Sans MS" charset="0"/>
                <a:ea typeface="ＭＳ Ｐゴシック" charset="0"/>
              </a:rPr>
              <a:t>,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5</a:t>
            </a:r>
            <a:r>
              <a:rPr lang="en-US" b="1" dirty="0">
                <a:latin typeface="Comic Sans MS" charset="0"/>
                <a:ea typeface="ＭＳ Ｐゴシック" charset="0"/>
              </a:rPr>
              <a:t>},{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5</a:t>
            </a:r>
            <a:r>
              <a:rPr lang="en-US" b="1" dirty="0">
                <a:latin typeface="Comic Sans MS" charset="0"/>
                <a:ea typeface="ＭＳ Ｐゴシック" charset="0"/>
              </a:rPr>
              <a:t>,</a:t>
            </a:r>
            <a:r>
              <a:rPr lang="en-US" b="1" dirty="0">
                <a:solidFill>
                  <a:srgbClr val="1009FB"/>
                </a:solidFill>
                <a:latin typeface="Comic Sans MS" charset="0"/>
                <a:ea typeface="ＭＳ Ｐゴシック" charset="0"/>
              </a:rPr>
              <a:t>1</a:t>
            </a:r>
            <a:r>
              <a:rPr lang="en-US" b="1" dirty="0">
                <a:latin typeface="Comic Sans MS" charset="0"/>
                <a:ea typeface="ＭＳ Ｐゴシック" charset="0"/>
              </a:rPr>
              <a:t>}}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4C7252-1491-1448-ADB9-E9571F869DB9}"/>
              </a:ext>
            </a:extLst>
          </p:cNvPr>
          <p:cNvGrpSpPr/>
          <p:nvPr/>
        </p:nvGrpSpPr>
        <p:grpSpPr>
          <a:xfrm>
            <a:off x="731533" y="1639570"/>
            <a:ext cx="1940312" cy="2028721"/>
            <a:chOff x="1800759" y="3243170"/>
            <a:chExt cx="1940312" cy="2028721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597F328-F1D2-1E46-B1FB-0F2F0212700B}"/>
                </a:ext>
              </a:extLst>
            </p:cNvPr>
            <p:cNvGrpSpPr/>
            <p:nvPr/>
          </p:nvGrpSpPr>
          <p:grpSpPr>
            <a:xfrm>
              <a:off x="1800759" y="3243170"/>
              <a:ext cx="1940312" cy="2028721"/>
              <a:chOff x="456188" y="4346732"/>
              <a:chExt cx="1940312" cy="2028721"/>
            </a:xfrm>
          </p:grpSpPr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8F8656C7-E1FB-CF4A-9832-79A675BD32EA}"/>
                  </a:ext>
                </a:extLst>
              </p:cNvPr>
              <p:cNvSpPr txBox="1"/>
              <p:nvPr/>
            </p:nvSpPr>
            <p:spPr>
              <a:xfrm>
                <a:off x="1211283" y="434673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1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63BADA0-E3F4-C64B-A59A-065AFFD6CBB5}"/>
                  </a:ext>
                </a:extLst>
              </p:cNvPr>
              <p:cNvSpPr txBox="1"/>
              <p:nvPr/>
            </p:nvSpPr>
            <p:spPr>
              <a:xfrm>
                <a:off x="2056342" y="474982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2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3B2D75F-822B-9945-BC56-FDDC64CBDEEE}"/>
                  </a:ext>
                </a:extLst>
              </p:cNvPr>
              <p:cNvSpPr txBox="1"/>
              <p:nvPr/>
            </p:nvSpPr>
            <p:spPr>
              <a:xfrm>
                <a:off x="1910733" y="591378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3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9995DC0-C395-6D40-85A8-6ED79AA0896F}"/>
                  </a:ext>
                </a:extLst>
              </p:cNvPr>
              <p:cNvSpPr txBox="1"/>
              <p:nvPr/>
            </p:nvSpPr>
            <p:spPr>
              <a:xfrm>
                <a:off x="675204" y="589932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4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93D4722-B167-594E-AD43-3EE4373BA0F8}"/>
                  </a:ext>
                </a:extLst>
              </p:cNvPr>
              <p:cNvSpPr txBox="1"/>
              <p:nvPr/>
            </p:nvSpPr>
            <p:spPr>
              <a:xfrm>
                <a:off x="456188" y="49246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5</a:t>
                </a:r>
              </a:p>
            </p:txBody>
          </p:sp>
        </p:grpSp>
        <p:sp>
          <p:nvSpPr>
            <p:cNvPr id="99" name="Regular Pentagon 98">
              <a:extLst>
                <a:ext uri="{FF2B5EF4-FFF2-40B4-BE49-F238E27FC236}">
                  <a16:creationId xmlns:a16="http://schemas.microsoft.com/office/drawing/2014/main" id="{C2F25E7A-196F-1E40-9247-5D59F9ADAAA3}"/>
                </a:ext>
              </a:extLst>
            </p:cNvPr>
            <p:cNvSpPr/>
            <p:nvPr/>
          </p:nvSpPr>
          <p:spPr>
            <a:xfrm>
              <a:off x="2114493" y="3571115"/>
              <a:ext cx="1470759" cy="1403515"/>
            </a:xfrm>
            <a:prstGeom prst="pentagon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8C23249-B777-9E4A-9A28-8621467D5032}"/>
                  </a:ext>
                </a:extLst>
              </p:cNvPr>
              <p:cNvSpPr txBox="1"/>
              <p:nvPr/>
            </p:nvSpPr>
            <p:spPr>
              <a:xfrm>
                <a:off x="2936636" y="1851860"/>
                <a:ext cx="3151534" cy="1384995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</a:t>
                </a:r>
                <a:r>
                  <a:rPr lang="en-US" altLang="en-US" sz="2800" b="1" baseline="-25000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an </a:t>
                </a:r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automorphism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it preserves E</a:t>
                </a:r>
                <a:endParaRPr lang="en-US" sz="28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68C23249-B777-9E4A-9A28-8621467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6636" y="1851860"/>
                <a:ext cx="3151534" cy="1384995"/>
              </a:xfrm>
              <a:prstGeom prst="rect">
                <a:avLst/>
              </a:prstGeom>
              <a:blipFill>
                <a:blip r:embed="rId2"/>
                <a:stretch>
                  <a:fillRect l="-3175" t="-3540" b="-885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A0C7045-8C6F-124B-A19B-DFA2459B024D}"/>
                  </a:ext>
                </a:extLst>
              </p:cNvPr>
              <p:cNvSpPr txBox="1"/>
              <p:nvPr/>
            </p:nvSpPr>
            <p:spPr>
              <a:xfrm>
                <a:off x="3578125" y="3397772"/>
                <a:ext cx="315153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𝒊𝒅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 trivial</a:t>
                </a:r>
              </a:p>
              <a:p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automorphism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A0C7045-8C6F-124B-A19B-DFA2459B0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125" y="3397772"/>
                <a:ext cx="3151534" cy="954107"/>
              </a:xfrm>
              <a:prstGeom prst="rect">
                <a:avLst/>
              </a:prstGeom>
              <a:blipFill>
                <a:blip r:embed="rId3"/>
                <a:stretch>
                  <a:fillRect l="-4016" t="-6579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2032265-2027-514E-987E-A68C82DF82D5}"/>
                  </a:ext>
                </a:extLst>
              </p:cNvPr>
              <p:cNvSpPr txBox="1"/>
              <p:nvPr/>
            </p:nvSpPr>
            <p:spPr>
              <a:xfrm>
                <a:off x="123420" y="4425590"/>
                <a:ext cx="8973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solidFill>
                          <a:srgbClr val="1009FB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i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)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800" b="1" dirty="0">
                        <a:solidFill>
                          <a:srgbClr val="1009FB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i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+1(5), </m:t>
                    </m:r>
                    <m:r>
                      <a:rPr lang="en-US" altLang="en-US" sz="28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800" b="1" dirty="0">
                        <a:solidFill>
                          <a:srgbClr val="1009FB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i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)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6−</m:t>
                    </m:r>
                    <m:r>
                      <m:rPr>
                        <m:nor/>
                      </m:rPr>
                      <a:rPr lang="en-US" altLang="en-US" sz="2800" b="1" dirty="0">
                        <a:solidFill>
                          <a:srgbClr val="1009FB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i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, 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non-trivial </a:t>
                </a:r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automorphisms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2032265-2027-514E-987E-A68C82DF8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420" y="4425590"/>
                <a:ext cx="8973080" cy="523220"/>
              </a:xfrm>
              <a:prstGeom prst="rect">
                <a:avLst/>
              </a:prstGeom>
              <a:blipFill>
                <a:blip r:embed="rId4"/>
                <a:stretch>
                  <a:fillRect t="-1904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6B6438-9793-104B-970D-072AE8578BD9}"/>
              </a:ext>
            </a:extLst>
          </p:cNvPr>
          <p:cNvGrpSpPr/>
          <p:nvPr/>
        </p:nvGrpSpPr>
        <p:grpSpPr>
          <a:xfrm>
            <a:off x="6184974" y="1604943"/>
            <a:ext cx="1940312" cy="2028721"/>
            <a:chOff x="456188" y="4346732"/>
            <a:chExt cx="1940312" cy="2028721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70179C5-50C1-E84A-AD2E-B0BBCE5861C2}"/>
                </a:ext>
              </a:extLst>
            </p:cNvPr>
            <p:cNvSpPr txBox="1"/>
            <p:nvPr/>
          </p:nvSpPr>
          <p:spPr>
            <a:xfrm>
              <a:off x="1211283" y="4346732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5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307AFB5-4126-954D-9F94-366C2228A5E4}"/>
                </a:ext>
              </a:extLst>
            </p:cNvPr>
            <p:cNvSpPr txBox="1"/>
            <p:nvPr/>
          </p:nvSpPr>
          <p:spPr>
            <a:xfrm>
              <a:off x="2056342" y="474982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4</a:t>
              </a: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0686B791-DCAE-AA47-BD0B-9BBB1205938C}"/>
                </a:ext>
              </a:extLst>
            </p:cNvPr>
            <p:cNvSpPr txBox="1"/>
            <p:nvPr/>
          </p:nvSpPr>
          <p:spPr>
            <a:xfrm>
              <a:off x="1910733" y="591378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3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DBF3BD1-3182-604B-8461-5A31BF2AEE44}"/>
                </a:ext>
              </a:extLst>
            </p:cNvPr>
            <p:cNvSpPr txBox="1"/>
            <p:nvPr/>
          </p:nvSpPr>
          <p:spPr>
            <a:xfrm>
              <a:off x="675204" y="589932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2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E78124F-4645-D847-B3B1-EE94258AE5E0}"/>
                </a:ext>
              </a:extLst>
            </p:cNvPr>
            <p:cNvSpPr txBox="1"/>
            <p:nvPr/>
          </p:nvSpPr>
          <p:spPr>
            <a:xfrm>
              <a:off x="456188" y="492465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85460" y="5110676"/>
                <a:ext cx="8973080" cy="1400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asymmetric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if it has no nontrivial automorphisms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namely,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id, </a:t>
                </a:r>
                <a14:m>
                  <m:oMath xmlns:m="http://schemas.openxmlformats.org/officeDocument/2006/math"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   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0 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where</a:t>
                </a:r>
                <a:r>
                  <a:rPr lang="en-US" altLang="en-US" sz="28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{{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800" b="1" dirty="0">
                        <a:solidFill>
                          <a:srgbClr val="1009FB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i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)</m:t>
                    </m:r>
                    <m:r>
                      <a:rPr lang="en-US" altLang="en-US" sz="2800" b="1" i="1" dirty="0" smtClean="0"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,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solidFill>
                          <a:srgbClr val="1009FB"/>
                        </a:solidFill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j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 : {</a:t>
                </a:r>
                <a:r>
                  <a:rPr lang="en-US" alt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</a:t>
                </a:r>
                <a:r>
                  <a:rPr lang="en-US" alt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,</a:t>
                </a:r>
                <a:r>
                  <a:rPr lang="en-US" alt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j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}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60" y="5110676"/>
                <a:ext cx="8973080" cy="1400127"/>
              </a:xfrm>
              <a:prstGeom prst="rect">
                <a:avLst/>
              </a:prstGeom>
              <a:blipFill>
                <a:blip r:embed="rId5"/>
                <a:stretch>
                  <a:fillRect l="-1412" t="-4505" r="-1412" b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" name="TextBox 115">
            <a:extLst>
              <a:ext uri="{FF2B5EF4-FFF2-40B4-BE49-F238E27FC236}">
                <a16:creationId xmlns:a16="http://schemas.microsoft.com/office/drawing/2014/main" id="{15DB59B8-A7E6-004B-9BF1-7462C3445EEA}"/>
              </a:ext>
            </a:extLst>
          </p:cNvPr>
          <p:cNvSpPr txBox="1"/>
          <p:nvPr/>
        </p:nvSpPr>
        <p:spPr>
          <a:xfrm>
            <a:off x="6545834" y="4002114"/>
            <a:ext cx="2443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symmetries</a:t>
            </a:r>
          </a:p>
        </p:txBody>
      </p:sp>
    </p:spTree>
    <p:extLst>
      <p:ext uri="{BB962C8B-B14F-4D97-AF65-F5344CB8AC3E}">
        <p14:creationId xmlns:p14="http://schemas.microsoft.com/office/powerpoint/2010/main" val="9198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/>
      <p:bldP spid="102" grpId="0"/>
      <p:bldP spid="115" grpId="0" build="p"/>
      <p:bldP spid="1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5212"/>
            <a:ext cx="9104192" cy="140351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Asymmetric graphs</a:t>
            </a:r>
          </a:p>
          <a:p>
            <a:pPr eaLnBrk="1" hangingPunct="1"/>
            <a:endParaRPr lang="en-US" sz="4800" b="1" dirty="0">
              <a:solidFill>
                <a:srgbClr val="FF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39808" y="1273215"/>
                <a:ext cx="9064383" cy="520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asymmetric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id,    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0</a:t>
                </a: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All 6-vertex asymmetric graphs </a:t>
                </a:r>
              </a:p>
              <a:p>
                <a:r>
                  <a:rPr lang="en-US" altLang="en-US" sz="20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                                            Smallest asymmetric cubic graph</a:t>
                </a:r>
              </a:p>
              <a:p>
                <a:endParaRPr lang="en-US" altLang="en-US" sz="20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altLang="en-US" sz="20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 err="1">
                    <a:solidFill>
                      <a:srgbClr val="00B1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Bollobás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: Almost all 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 graphs are asymmetric</a:t>
                </a: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Explicit constructions?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8" y="1273215"/>
                <a:ext cx="9064383" cy="5201424"/>
              </a:xfrm>
              <a:prstGeom prst="rect">
                <a:avLst/>
              </a:prstGeom>
              <a:blipFill>
                <a:blip r:embed="rId2"/>
                <a:stretch>
                  <a:fillRect l="-1401" t="-1220" r="-140" b="-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656F9FD3-3D52-8146-B55E-828B9850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6" y="2038947"/>
            <a:ext cx="3175000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D1E51D1-914D-0540-A5CF-99A1F5F81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719">
            <a:off x="5066496" y="1865601"/>
            <a:ext cx="2620081" cy="25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04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ECA524-DEFD-8441-BFCE-D3A35A5C1AFE}"/>
              </a:ext>
            </a:extLst>
          </p:cNvPr>
          <p:cNvSpPr txBox="1"/>
          <p:nvPr/>
        </p:nvSpPr>
        <p:spPr>
          <a:xfrm>
            <a:off x="383914" y="4077969"/>
            <a:ext cx="659440" cy="4745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83004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Asymmetric graphs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352325" y="1469984"/>
                <a:ext cx="8386561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asymmetric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id,    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0</a:t>
                </a: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asymmetric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G’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E’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</a:t>
                </a:r>
                <a:r>
                  <a:rPr 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s.t.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G’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there exists a </a:t>
                </a:r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unique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such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that</m:t>
                    </m:r>
                    <m:r>
                      <m:rPr>
                        <m:nor/>
                      </m:rPr>
                      <a:rPr lang="en-US" altLang="en-US" sz="2800" b="1" i="0" dirty="0" smtClean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 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E’ </a:t>
                </a:r>
              </a:p>
              <a:p>
                <a:endParaRPr lang="en-US" alt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asymmetric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then its vertices 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can be </a:t>
                </a:r>
                <a:r>
                  <a:rPr 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uniquely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named from 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 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use lex-first adjacency matrix)</a:t>
                </a:r>
              </a:p>
              <a:p>
                <a:endParaRPr 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asymmetric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 err="1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iff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it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self-ordered</a:t>
                </a:r>
                <a:endParaRPr lang="en-US" altLang="en-US" sz="20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325" y="1469984"/>
                <a:ext cx="8386561" cy="5262979"/>
              </a:xfrm>
              <a:prstGeom prst="rect">
                <a:avLst/>
              </a:prstGeom>
              <a:blipFill>
                <a:blip r:embed="rId2"/>
                <a:stretch>
                  <a:fillRect l="-1511" t="-1205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4">
            <a:extLst>
              <a:ext uri="{FF2B5EF4-FFF2-40B4-BE49-F238E27FC236}">
                <a16:creationId xmlns:a16="http://schemas.microsoft.com/office/drawing/2014/main" id="{EA0F7284-8163-0645-BE58-A444159F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719">
            <a:off x="6175116" y="4254659"/>
            <a:ext cx="2620081" cy="25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E83498-86F2-5C4A-A2B1-35339AF8E0B2}"/>
              </a:ext>
            </a:extLst>
          </p:cNvPr>
          <p:cNvSpPr txBox="1"/>
          <p:nvPr/>
        </p:nvSpPr>
        <p:spPr>
          <a:xfrm>
            <a:off x="1770927" y="150467"/>
            <a:ext cx="36840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Self-ordered</a:t>
            </a:r>
            <a:endParaRPr lang="en-US" sz="4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B97E4F4-291E-734C-8679-9B4447466AAD}"/>
              </a:ext>
            </a:extLst>
          </p:cNvPr>
          <p:cNvGrpSpPr/>
          <p:nvPr/>
        </p:nvGrpSpPr>
        <p:grpSpPr>
          <a:xfrm>
            <a:off x="6082868" y="3997359"/>
            <a:ext cx="2781129" cy="2734422"/>
            <a:chOff x="3913935" y="825071"/>
            <a:chExt cx="2781129" cy="27344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E6D6ED1-4938-3246-81B2-0FF1D7299580}"/>
                </a:ext>
              </a:extLst>
            </p:cNvPr>
            <p:cNvGrpSpPr/>
            <p:nvPr/>
          </p:nvGrpSpPr>
          <p:grpSpPr>
            <a:xfrm>
              <a:off x="4637522" y="825071"/>
              <a:ext cx="2057542" cy="1912468"/>
              <a:chOff x="456188" y="4462985"/>
              <a:chExt cx="2057542" cy="191246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A544E3-A467-6149-9170-1F81868A85DF}"/>
                  </a:ext>
                </a:extLst>
              </p:cNvPr>
              <p:cNvSpPr txBox="1"/>
              <p:nvPr/>
            </p:nvSpPr>
            <p:spPr>
              <a:xfrm>
                <a:off x="770182" y="44629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6D84891-235D-B245-9FDA-8A2EBD4C1F7F}"/>
                  </a:ext>
                </a:extLst>
              </p:cNvPr>
              <p:cNvSpPr txBox="1"/>
              <p:nvPr/>
            </p:nvSpPr>
            <p:spPr>
              <a:xfrm>
                <a:off x="2173572" y="518357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4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D7E974-D599-5D40-9DD5-D2C45D56BAD3}"/>
                  </a:ext>
                </a:extLst>
              </p:cNvPr>
              <p:cNvSpPr txBox="1"/>
              <p:nvPr/>
            </p:nvSpPr>
            <p:spPr>
              <a:xfrm>
                <a:off x="1992794" y="591378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2CA99F-39AE-D748-B3C0-65B2A7C56CBA}"/>
                  </a:ext>
                </a:extLst>
              </p:cNvPr>
              <p:cNvSpPr txBox="1"/>
              <p:nvPr/>
            </p:nvSpPr>
            <p:spPr>
              <a:xfrm>
                <a:off x="1052089" y="5029836"/>
                <a:ext cx="340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B74278A-CCEC-EF4A-B97F-90FE368FD4D1}"/>
                  </a:ext>
                </a:extLst>
              </p:cNvPr>
              <p:cNvSpPr txBox="1"/>
              <p:nvPr/>
            </p:nvSpPr>
            <p:spPr>
              <a:xfrm>
                <a:off x="456188" y="49246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2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E7A3C2C-1AAF-C445-97DF-64906C733DE3}"/>
                </a:ext>
              </a:extLst>
            </p:cNvPr>
            <p:cNvGrpSpPr/>
            <p:nvPr/>
          </p:nvGrpSpPr>
          <p:grpSpPr>
            <a:xfrm>
              <a:off x="4178844" y="2123154"/>
              <a:ext cx="2352497" cy="1436339"/>
              <a:chOff x="65608" y="4866035"/>
              <a:chExt cx="2352497" cy="143633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0CF006D-A8F9-D946-968A-57B624BD1616}"/>
                  </a:ext>
                </a:extLst>
              </p:cNvPr>
              <p:cNvSpPr txBox="1"/>
              <p:nvPr/>
            </p:nvSpPr>
            <p:spPr>
              <a:xfrm>
                <a:off x="735040" y="494520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6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8CDA78D-971E-054E-AD57-07506B2ED19F}"/>
                  </a:ext>
                </a:extLst>
              </p:cNvPr>
              <p:cNvSpPr txBox="1"/>
              <p:nvPr/>
            </p:nvSpPr>
            <p:spPr>
              <a:xfrm>
                <a:off x="1382978" y="48679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7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373384-E53B-2743-8400-D4A3C52E8503}"/>
                  </a:ext>
                </a:extLst>
              </p:cNvPr>
              <p:cNvSpPr txBox="1"/>
              <p:nvPr/>
            </p:nvSpPr>
            <p:spPr>
              <a:xfrm>
                <a:off x="1922456" y="5820004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12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883DC65-855D-BB44-A979-4E569C7D2FE8}"/>
                  </a:ext>
                </a:extLst>
              </p:cNvPr>
              <p:cNvSpPr txBox="1"/>
              <p:nvPr/>
            </p:nvSpPr>
            <p:spPr>
              <a:xfrm>
                <a:off x="65608" y="5840709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11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3DBBEF-FFE7-2944-B57C-F49815FD1191}"/>
                  </a:ext>
                </a:extLst>
              </p:cNvPr>
              <p:cNvSpPr txBox="1"/>
              <p:nvPr/>
            </p:nvSpPr>
            <p:spPr>
              <a:xfrm>
                <a:off x="362404" y="486603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5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FCC018-A254-FD4C-9FBF-40ECDA726C0A}"/>
                </a:ext>
              </a:extLst>
            </p:cNvPr>
            <p:cNvSpPr txBox="1"/>
            <p:nvPr/>
          </p:nvSpPr>
          <p:spPr>
            <a:xfrm>
              <a:off x="4917019" y="261545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10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CAEFD5-37FC-264A-8B06-FF27B5AD8AF7}"/>
                </a:ext>
              </a:extLst>
            </p:cNvPr>
            <p:cNvSpPr txBox="1"/>
            <p:nvPr/>
          </p:nvSpPr>
          <p:spPr>
            <a:xfrm>
              <a:off x="3913935" y="26361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9</a:t>
              </a:r>
            </a:p>
          </p:txBody>
        </p:sp>
      </p:grp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id="{1D267735-41CB-2F4A-B84D-85BF7E995DD8}"/>
              </a:ext>
            </a:extLst>
          </p:cNvPr>
          <p:cNvSpPr/>
          <p:nvPr/>
        </p:nvSpPr>
        <p:spPr>
          <a:xfrm>
            <a:off x="538540" y="5060986"/>
            <a:ext cx="2393181" cy="473942"/>
          </a:xfrm>
          <a:prstGeom prst="wedgeRoundRectCallout">
            <a:avLst>
              <a:gd name="adj1" fmla="val -42216"/>
              <a:gd name="adj2" fmla="val -166809"/>
              <a:gd name="adj3" fmla="val 1666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omic Sans MS"/>
                <a:cs typeface="Comic Sans MS"/>
              </a:rPr>
              <a:t>how efficiently?</a:t>
            </a:r>
          </a:p>
        </p:txBody>
      </p:sp>
    </p:spTree>
    <p:extLst>
      <p:ext uri="{BB962C8B-B14F-4D97-AF65-F5344CB8AC3E}">
        <p14:creationId xmlns:p14="http://schemas.microsoft.com/office/powerpoint/2010/main" val="395693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 uiExpand="1" build="p"/>
      <p:bldP spid="3" grpId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0976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Self-ordered graphs: why?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A0F7284-8163-0645-BE58-A444159FB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719">
            <a:off x="4029788" y="1068964"/>
            <a:ext cx="2620081" cy="251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D908B28-440D-754B-928E-AF21692C5835}"/>
              </a:ext>
            </a:extLst>
          </p:cNvPr>
          <p:cNvGrpSpPr/>
          <p:nvPr/>
        </p:nvGrpSpPr>
        <p:grpSpPr>
          <a:xfrm>
            <a:off x="3913935" y="825071"/>
            <a:ext cx="2781129" cy="2734422"/>
            <a:chOff x="3913935" y="825071"/>
            <a:chExt cx="2781129" cy="273442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2DADC7-F04A-2541-B0A0-AED514CF011B}"/>
                </a:ext>
              </a:extLst>
            </p:cNvPr>
            <p:cNvGrpSpPr/>
            <p:nvPr/>
          </p:nvGrpSpPr>
          <p:grpSpPr>
            <a:xfrm>
              <a:off x="4637522" y="825071"/>
              <a:ext cx="2057542" cy="1912468"/>
              <a:chOff x="456188" y="4462985"/>
              <a:chExt cx="2057542" cy="191246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1E6B1CC-3B59-EA40-AA49-D33EDFAC46AB}"/>
                  </a:ext>
                </a:extLst>
              </p:cNvPr>
              <p:cNvSpPr txBox="1"/>
              <p:nvPr/>
            </p:nvSpPr>
            <p:spPr>
              <a:xfrm>
                <a:off x="770182" y="446298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1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D610230-2C76-DD4F-BE37-B87B152BF431}"/>
                  </a:ext>
                </a:extLst>
              </p:cNvPr>
              <p:cNvSpPr txBox="1"/>
              <p:nvPr/>
            </p:nvSpPr>
            <p:spPr>
              <a:xfrm>
                <a:off x="2173572" y="5183571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4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03A444-F0BC-3840-AEE1-F68A88E83911}"/>
                  </a:ext>
                </a:extLst>
              </p:cNvPr>
              <p:cNvSpPr txBox="1"/>
              <p:nvPr/>
            </p:nvSpPr>
            <p:spPr>
              <a:xfrm>
                <a:off x="1992794" y="5913788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04C42B-9BA5-6F45-9DBD-6D910F8B2291}"/>
                  </a:ext>
                </a:extLst>
              </p:cNvPr>
              <p:cNvSpPr txBox="1"/>
              <p:nvPr/>
            </p:nvSpPr>
            <p:spPr>
              <a:xfrm>
                <a:off x="1052089" y="5029836"/>
                <a:ext cx="340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3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04E19F6-7C2F-C944-9898-7889A28BAF18}"/>
                  </a:ext>
                </a:extLst>
              </p:cNvPr>
              <p:cNvSpPr txBox="1"/>
              <p:nvPr/>
            </p:nvSpPr>
            <p:spPr>
              <a:xfrm>
                <a:off x="456188" y="49246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2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83AE0F8-9A6A-5A44-AB36-F9FEE243004E}"/>
                </a:ext>
              </a:extLst>
            </p:cNvPr>
            <p:cNvGrpSpPr/>
            <p:nvPr/>
          </p:nvGrpSpPr>
          <p:grpSpPr>
            <a:xfrm>
              <a:off x="4178844" y="2123154"/>
              <a:ext cx="2352497" cy="1436339"/>
              <a:chOff x="65608" y="4866035"/>
              <a:chExt cx="2352497" cy="1436339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F102D3E-FF0C-574B-8DB8-9CF7818DCDC2}"/>
                  </a:ext>
                </a:extLst>
              </p:cNvPr>
              <p:cNvSpPr txBox="1"/>
              <p:nvPr/>
            </p:nvSpPr>
            <p:spPr>
              <a:xfrm>
                <a:off x="735040" y="4945202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6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ECD706B-C791-D34D-B105-A18F63B62AC8}"/>
                  </a:ext>
                </a:extLst>
              </p:cNvPr>
              <p:cNvSpPr txBox="1"/>
              <p:nvPr/>
            </p:nvSpPr>
            <p:spPr>
              <a:xfrm>
                <a:off x="1382978" y="486798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7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815DDF5-19B7-7546-B4E1-B85B3277B76F}"/>
                  </a:ext>
                </a:extLst>
              </p:cNvPr>
              <p:cNvSpPr txBox="1"/>
              <p:nvPr/>
            </p:nvSpPr>
            <p:spPr>
              <a:xfrm>
                <a:off x="1922456" y="5820004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12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CE6159C-C63E-0143-A429-4E6D0EC0CA21}"/>
                  </a:ext>
                </a:extLst>
              </p:cNvPr>
              <p:cNvSpPr txBox="1"/>
              <p:nvPr/>
            </p:nvSpPr>
            <p:spPr>
              <a:xfrm>
                <a:off x="65608" y="5840709"/>
                <a:ext cx="4956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11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23F776-0AEF-FC43-B01B-011DB455024D}"/>
                  </a:ext>
                </a:extLst>
              </p:cNvPr>
              <p:cNvSpPr txBox="1"/>
              <p:nvPr/>
            </p:nvSpPr>
            <p:spPr>
              <a:xfrm>
                <a:off x="362404" y="486603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1009FB"/>
                    </a:solidFill>
                  </a:rPr>
                  <a:t>5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A8AFBC-CB25-7446-AE4E-AB524705CA66}"/>
                </a:ext>
              </a:extLst>
            </p:cNvPr>
            <p:cNvSpPr txBox="1"/>
            <p:nvPr/>
          </p:nvSpPr>
          <p:spPr>
            <a:xfrm>
              <a:off x="4917019" y="2615458"/>
              <a:ext cx="4956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10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A521D8-8434-1E4C-B994-CFCF41EE425B}"/>
                </a:ext>
              </a:extLst>
            </p:cNvPr>
            <p:cNvSpPr txBox="1"/>
            <p:nvPr/>
          </p:nvSpPr>
          <p:spPr>
            <a:xfrm>
              <a:off x="3913935" y="263616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1009FB"/>
                  </a:solidFill>
                </a:rPr>
                <a:t>9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BA58D9-AA51-1841-953F-01E15AB075C3}"/>
              </a:ext>
            </a:extLst>
          </p:cNvPr>
          <p:cNvGrpSpPr/>
          <p:nvPr/>
        </p:nvGrpSpPr>
        <p:grpSpPr>
          <a:xfrm>
            <a:off x="1230297" y="3420414"/>
            <a:ext cx="2735934" cy="2756789"/>
            <a:chOff x="5930310" y="4010766"/>
            <a:chExt cx="2735934" cy="2756789"/>
          </a:xfrm>
        </p:grpSpPr>
        <p:pic>
          <p:nvPicPr>
            <p:cNvPr id="28" name="Picture 4">
              <a:extLst>
                <a:ext uri="{FF2B5EF4-FFF2-40B4-BE49-F238E27FC236}">
                  <a16:creationId xmlns:a16="http://schemas.microsoft.com/office/drawing/2014/main" id="{287D7836-FC2C-7A40-8739-54C99D56AE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4719">
              <a:off x="6046163" y="4254659"/>
              <a:ext cx="2620081" cy="251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AB41B7B6-205E-5E4A-903E-8F86EEC01972}"/>
                </a:ext>
              </a:extLst>
            </p:cNvPr>
            <p:cNvGrpSpPr/>
            <p:nvPr/>
          </p:nvGrpSpPr>
          <p:grpSpPr>
            <a:xfrm>
              <a:off x="6653897" y="4010766"/>
              <a:ext cx="2009452" cy="1912468"/>
              <a:chOff x="456188" y="4462985"/>
              <a:chExt cx="2009452" cy="1912468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732E13D-BC55-6141-91BB-3FBE9C1F288F}"/>
                  </a:ext>
                </a:extLst>
              </p:cNvPr>
              <p:cNvSpPr txBox="1"/>
              <p:nvPr/>
            </p:nvSpPr>
            <p:spPr>
              <a:xfrm>
                <a:off x="770182" y="4462985"/>
                <a:ext cx="3129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c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DB4F888-AF7D-6745-A410-A602C1F04F54}"/>
                  </a:ext>
                </a:extLst>
              </p:cNvPr>
              <p:cNvSpPr txBox="1"/>
              <p:nvPr/>
            </p:nvSpPr>
            <p:spPr>
              <a:xfrm>
                <a:off x="2173572" y="5183571"/>
                <a:ext cx="292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2F8AFDC-A54B-7143-8EE5-5BFDB2DD875E}"/>
                  </a:ext>
                </a:extLst>
              </p:cNvPr>
              <p:cNvSpPr txBox="1"/>
              <p:nvPr/>
            </p:nvSpPr>
            <p:spPr>
              <a:xfrm>
                <a:off x="1992794" y="5913788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s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DBED9F6-79AB-4E45-B911-6AB7F6D708D5}"/>
                  </a:ext>
                </a:extLst>
              </p:cNvPr>
              <p:cNvSpPr txBox="1"/>
              <p:nvPr/>
            </p:nvSpPr>
            <p:spPr>
              <a:xfrm>
                <a:off x="1052089" y="5029836"/>
                <a:ext cx="340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r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75FDD82-BF9F-DF45-9444-796C7ACC6A45}"/>
                  </a:ext>
                </a:extLst>
              </p:cNvPr>
              <p:cNvSpPr txBox="1"/>
              <p:nvPr/>
            </p:nvSpPr>
            <p:spPr>
              <a:xfrm>
                <a:off x="456188" y="4924650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a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527FF11-94E8-CB43-BA73-59AB0CCD6683}"/>
                </a:ext>
              </a:extLst>
            </p:cNvPr>
            <p:cNvGrpSpPr/>
            <p:nvPr/>
          </p:nvGrpSpPr>
          <p:grpSpPr>
            <a:xfrm>
              <a:off x="6492015" y="5308849"/>
              <a:ext cx="1314244" cy="540832"/>
              <a:chOff x="362404" y="4866035"/>
              <a:chExt cx="1314244" cy="540832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729881F-AF73-624F-9049-5429BD9B10C4}"/>
                  </a:ext>
                </a:extLst>
              </p:cNvPr>
              <p:cNvSpPr txBox="1"/>
              <p:nvPr/>
            </p:nvSpPr>
            <p:spPr>
              <a:xfrm>
                <a:off x="735040" y="4945202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o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EAB0465-4CA7-1D40-817B-4E2CFEBCA422}"/>
                  </a:ext>
                </a:extLst>
              </p:cNvPr>
              <p:cNvSpPr txBox="1"/>
              <p:nvPr/>
            </p:nvSpPr>
            <p:spPr>
              <a:xfrm>
                <a:off x="1382978" y="4867984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r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F0FE1F7-192F-FF4B-ADBC-AA7C2DEA5B8A}"/>
                  </a:ext>
                </a:extLst>
              </p:cNvPr>
              <p:cNvSpPr txBox="1"/>
              <p:nvPr/>
            </p:nvSpPr>
            <p:spPr>
              <a:xfrm>
                <a:off x="362404" y="4866035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h</a:t>
                </a: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92EF263-BEF8-8346-9A89-D5C86058D351}"/>
                </a:ext>
              </a:extLst>
            </p:cNvPr>
            <p:cNvSpPr txBox="1"/>
            <p:nvPr/>
          </p:nvSpPr>
          <p:spPr>
            <a:xfrm>
              <a:off x="5930310" y="582185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E16E2FB-1459-1344-A503-459FDB1089B2}"/>
              </a:ext>
            </a:extLst>
          </p:cNvPr>
          <p:cNvGrpSpPr/>
          <p:nvPr/>
        </p:nvGrpSpPr>
        <p:grpSpPr>
          <a:xfrm>
            <a:off x="5474055" y="3432138"/>
            <a:ext cx="2790747" cy="2756789"/>
            <a:chOff x="5930310" y="4010766"/>
            <a:chExt cx="2790747" cy="2756789"/>
          </a:xfrm>
        </p:grpSpPr>
        <p:pic>
          <p:nvPicPr>
            <p:cNvPr id="60" name="Picture 4">
              <a:extLst>
                <a:ext uri="{FF2B5EF4-FFF2-40B4-BE49-F238E27FC236}">
                  <a16:creationId xmlns:a16="http://schemas.microsoft.com/office/drawing/2014/main" id="{7A6BA6C3-D723-FD4A-93F9-0C88ADB8B3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4719">
              <a:off x="6046163" y="4254659"/>
              <a:ext cx="2620081" cy="251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F19E578-DC0B-C442-8F6E-5BB838FE0131}"/>
                </a:ext>
              </a:extLst>
            </p:cNvPr>
            <p:cNvGrpSpPr/>
            <p:nvPr/>
          </p:nvGrpSpPr>
          <p:grpSpPr>
            <a:xfrm>
              <a:off x="6653897" y="4010766"/>
              <a:ext cx="2067160" cy="1912468"/>
              <a:chOff x="456188" y="4462985"/>
              <a:chExt cx="2067160" cy="1912468"/>
            </a:xfrm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44A6D99-862D-EB43-9C46-414DE6A91CB8}"/>
                  </a:ext>
                </a:extLst>
              </p:cNvPr>
              <p:cNvSpPr txBox="1"/>
              <p:nvPr/>
            </p:nvSpPr>
            <p:spPr>
              <a:xfrm>
                <a:off x="770182" y="4462985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o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CD6A1B5-4604-2C4F-9703-607D6CC00046}"/>
                  </a:ext>
                </a:extLst>
              </p:cNvPr>
              <p:cNvSpPr txBox="1"/>
              <p:nvPr/>
            </p:nvSpPr>
            <p:spPr>
              <a:xfrm>
                <a:off x="2173572" y="5183571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h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08611DC-48C6-424C-8973-B630A52A1475}"/>
                  </a:ext>
                </a:extLst>
              </p:cNvPr>
              <p:cNvSpPr txBox="1"/>
              <p:nvPr/>
            </p:nvSpPr>
            <p:spPr>
              <a:xfrm>
                <a:off x="1992794" y="591378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r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3564D0D8-054F-1D40-8508-88DE076AC324}"/>
                  </a:ext>
                </a:extLst>
              </p:cNvPr>
              <p:cNvSpPr txBox="1"/>
              <p:nvPr/>
            </p:nvSpPr>
            <p:spPr>
              <a:xfrm>
                <a:off x="1052089" y="5029836"/>
                <a:ext cx="340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D728272-F93A-1143-9A41-3DE5D512E1F2}"/>
                  </a:ext>
                </a:extLst>
              </p:cNvPr>
              <p:cNvSpPr txBox="1"/>
              <p:nvPr/>
            </p:nvSpPr>
            <p:spPr>
              <a:xfrm>
                <a:off x="456188" y="4924650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r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5DBECA1-64FE-FC40-B201-2560CD96DA3B}"/>
                </a:ext>
              </a:extLst>
            </p:cNvPr>
            <p:cNvGrpSpPr/>
            <p:nvPr/>
          </p:nvGrpSpPr>
          <p:grpSpPr>
            <a:xfrm>
              <a:off x="6492015" y="5308849"/>
              <a:ext cx="1312642" cy="540832"/>
              <a:chOff x="362404" y="4866035"/>
              <a:chExt cx="1312642" cy="540832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8D51955-CE85-834E-AF93-DDCE916A252C}"/>
                  </a:ext>
                </a:extLst>
              </p:cNvPr>
              <p:cNvSpPr txBox="1"/>
              <p:nvPr/>
            </p:nvSpPr>
            <p:spPr>
              <a:xfrm>
                <a:off x="735040" y="4945202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s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2BDBF5D-BBB8-0C49-92F9-AFCA24221108}"/>
                  </a:ext>
                </a:extLst>
              </p:cNvPr>
              <p:cNvSpPr txBox="1"/>
              <p:nvPr/>
            </p:nvSpPr>
            <p:spPr>
              <a:xfrm>
                <a:off x="1382978" y="4867984"/>
                <a:ext cx="292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4742BE8-CF04-2545-95E1-19AEFD1B9C43}"/>
                  </a:ext>
                </a:extLst>
              </p:cNvPr>
              <p:cNvSpPr txBox="1"/>
              <p:nvPr/>
            </p:nvSpPr>
            <p:spPr>
              <a:xfrm>
                <a:off x="362404" y="4866035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e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142030C-836F-7647-99DB-8C3B005A4B63}"/>
                </a:ext>
              </a:extLst>
            </p:cNvPr>
            <p:cNvSpPr txBox="1"/>
            <p:nvPr/>
          </p:nvSpPr>
          <p:spPr>
            <a:xfrm>
              <a:off x="5930310" y="582185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3C9F5-649A-0043-9D29-DCEBC2B78C4C}"/>
                  </a:ext>
                </a:extLst>
              </p:cNvPr>
              <p:cNvSpPr txBox="1"/>
              <p:nvPr/>
            </p:nvSpPr>
            <p:spPr>
              <a:xfrm>
                <a:off x="1656655" y="5963979"/>
                <a:ext cx="6231193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:r>
                  <a:rPr lang="en-US" altLang="en-US" sz="2800" b="1" dirty="0">
                    <a:solidFill>
                      <a:prstClr val="black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carthorse          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</a:t>
                </a:r>
                <a:r>
                  <a:rPr lang="en-US" altLang="en-US" sz="2800" b="1" dirty="0">
                    <a:solidFill>
                      <a:prstClr val="black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orchestra</a:t>
                </a:r>
              </a:p>
              <a:p>
                <a:r>
                  <a:rPr lang="en-US" sz="2800" dirty="0">
                    <a:solidFill>
                      <a:srgbClr val="1009FB"/>
                    </a:solidFill>
                  </a:rPr>
                  <a:t>123456789                                  123456789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53C9F5-649A-0043-9D29-DCEBC2B78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655" y="5963979"/>
                <a:ext cx="6231193" cy="954107"/>
              </a:xfrm>
              <a:prstGeom prst="rect">
                <a:avLst/>
              </a:prstGeom>
              <a:blipFill>
                <a:blip r:embed="rId3"/>
                <a:stretch>
                  <a:fillRect l="-2033" t="-6579" r="-142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Box 72">
            <a:extLst>
              <a:ext uri="{FF2B5EF4-FFF2-40B4-BE49-F238E27FC236}">
                <a16:creationId xmlns:a16="http://schemas.microsoft.com/office/drawing/2014/main" id="{9613DEE1-738A-EA4B-AB14-493CD1F1A4F9}"/>
              </a:ext>
            </a:extLst>
          </p:cNvPr>
          <p:cNvSpPr txBox="1"/>
          <p:nvPr/>
        </p:nvSpPr>
        <p:spPr>
          <a:xfrm>
            <a:off x="48554" y="1229303"/>
            <a:ext cx="3757760" cy="224676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lvl="0"/>
            <a:r>
              <a:rPr lang="en-US" altLang="en-US" sz="2800" b="1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“reductions” between</a:t>
            </a:r>
          </a:p>
          <a:p>
            <a:pPr lvl="0"/>
            <a:r>
              <a:rPr lang="en-US" altLang="en-US" sz="2800" b="1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ordered structures</a:t>
            </a:r>
          </a:p>
          <a:p>
            <a:pPr lvl="0"/>
            <a:r>
              <a:rPr lang="en-US" altLang="en-US" sz="2800" b="1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and unordered ones.</a:t>
            </a:r>
          </a:p>
          <a:p>
            <a:pPr lvl="0"/>
            <a:r>
              <a:rPr lang="en-US" altLang="en-US" sz="2800" b="1" dirty="0">
                <a:solidFill>
                  <a:srgbClr val="C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Logic &amp; Descriptive </a:t>
            </a:r>
          </a:p>
          <a:p>
            <a:pPr lvl="0"/>
            <a:r>
              <a:rPr lang="en-US" altLang="en-US" sz="2800" b="1" dirty="0">
                <a:solidFill>
                  <a:srgbClr val="C00000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D4B137-6BC5-984D-B355-2C863F9026C1}"/>
                  </a:ext>
                </a:extLst>
              </p:cNvPr>
              <p:cNvSpPr txBox="1"/>
              <p:nvPr/>
            </p:nvSpPr>
            <p:spPr>
              <a:xfrm>
                <a:off x="4368922" y="4510242"/>
                <a:ext cx="68320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≇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81D4B137-6BC5-984D-B355-2C863F9026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922" y="4510242"/>
                <a:ext cx="683200" cy="707886"/>
              </a:xfrm>
              <a:prstGeom prst="rect">
                <a:avLst/>
              </a:prstGeom>
              <a:blipFill>
                <a:blip r:embed="rId4"/>
                <a:stretch>
                  <a:fillRect l="-1852" r="-1852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DE3EAED-FB28-EF48-99AD-3EBE50CDD712}"/>
                  </a:ext>
                </a:extLst>
              </p:cNvPr>
              <p:cNvSpPr txBox="1"/>
              <p:nvPr/>
            </p:nvSpPr>
            <p:spPr>
              <a:xfrm>
                <a:off x="4416434" y="5224964"/>
                <a:ext cx="6014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⇑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3DE3EAED-FB28-EF48-99AD-3EBE50CDD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434" y="5224964"/>
                <a:ext cx="601447" cy="707886"/>
              </a:xfrm>
              <a:prstGeom prst="rect">
                <a:avLst/>
              </a:prstGeom>
              <a:blipFill>
                <a:blip r:embed="rId5"/>
                <a:stretch>
                  <a:fillRect l="-4082" r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7" name="Group 76">
            <a:extLst>
              <a:ext uri="{FF2B5EF4-FFF2-40B4-BE49-F238E27FC236}">
                <a16:creationId xmlns:a16="http://schemas.microsoft.com/office/drawing/2014/main" id="{0929612A-536C-A144-B974-F92FD4D3DF44}"/>
              </a:ext>
            </a:extLst>
          </p:cNvPr>
          <p:cNvGrpSpPr/>
          <p:nvPr/>
        </p:nvGrpSpPr>
        <p:grpSpPr>
          <a:xfrm rot="9497543">
            <a:off x="5649899" y="3584538"/>
            <a:ext cx="2790747" cy="2756789"/>
            <a:chOff x="5930310" y="4010766"/>
            <a:chExt cx="2790747" cy="2756789"/>
          </a:xfrm>
        </p:grpSpPr>
        <p:pic>
          <p:nvPicPr>
            <p:cNvPr id="78" name="Picture 4">
              <a:extLst>
                <a:ext uri="{FF2B5EF4-FFF2-40B4-BE49-F238E27FC236}">
                  <a16:creationId xmlns:a16="http://schemas.microsoft.com/office/drawing/2014/main" id="{B8F9F5B6-0008-854F-829B-3EECD5628B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14719">
              <a:off x="6046163" y="4254659"/>
              <a:ext cx="2620081" cy="25128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E9FE04C-040B-2D4C-87E3-4ED9BAEE9B7C}"/>
                </a:ext>
              </a:extLst>
            </p:cNvPr>
            <p:cNvGrpSpPr/>
            <p:nvPr/>
          </p:nvGrpSpPr>
          <p:grpSpPr>
            <a:xfrm>
              <a:off x="6653897" y="4010766"/>
              <a:ext cx="2067160" cy="1912468"/>
              <a:chOff x="456188" y="4462985"/>
              <a:chExt cx="2067160" cy="1912468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59B0952-9153-8946-9544-1444EFC6139D}"/>
                  </a:ext>
                </a:extLst>
              </p:cNvPr>
              <p:cNvSpPr txBox="1"/>
              <p:nvPr/>
            </p:nvSpPr>
            <p:spPr>
              <a:xfrm>
                <a:off x="770182" y="4462985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o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DCAB3E0-09A6-4C4A-9D3C-CAB39F8CAA81}"/>
                  </a:ext>
                </a:extLst>
              </p:cNvPr>
              <p:cNvSpPr txBox="1"/>
              <p:nvPr/>
            </p:nvSpPr>
            <p:spPr>
              <a:xfrm>
                <a:off x="2173572" y="5183571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h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3B18574-CF23-8641-AFC2-9E12AD381347}"/>
                  </a:ext>
                </a:extLst>
              </p:cNvPr>
              <p:cNvSpPr txBox="1"/>
              <p:nvPr/>
            </p:nvSpPr>
            <p:spPr>
              <a:xfrm>
                <a:off x="1992794" y="5913788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r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E2A9DA5-CBA4-D64E-A4A6-6C305E981024}"/>
                  </a:ext>
                </a:extLst>
              </p:cNvPr>
              <p:cNvSpPr txBox="1"/>
              <p:nvPr/>
            </p:nvSpPr>
            <p:spPr>
              <a:xfrm>
                <a:off x="1052089" y="5029836"/>
                <a:ext cx="34015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c</a:t>
                </a: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7A51B29A-EE0C-3F49-BD06-87D3D0619DCB}"/>
                  </a:ext>
                </a:extLst>
              </p:cNvPr>
              <p:cNvSpPr txBox="1"/>
              <p:nvPr/>
            </p:nvSpPr>
            <p:spPr>
              <a:xfrm>
                <a:off x="456188" y="4924650"/>
                <a:ext cx="2936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r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6D5747F-FDCE-FF4D-B001-3ACE2C4EDE1B}"/>
                </a:ext>
              </a:extLst>
            </p:cNvPr>
            <p:cNvGrpSpPr/>
            <p:nvPr/>
          </p:nvGrpSpPr>
          <p:grpSpPr>
            <a:xfrm>
              <a:off x="6492015" y="5308849"/>
              <a:ext cx="1312642" cy="540832"/>
              <a:chOff x="362404" y="4866035"/>
              <a:chExt cx="1312642" cy="540832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808C56C2-5176-944D-B589-ADBE9426E141}"/>
                  </a:ext>
                </a:extLst>
              </p:cNvPr>
              <p:cNvSpPr txBox="1"/>
              <p:nvPr/>
            </p:nvSpPr>
            <p:spPr>
              <a:xfrm>
                <a:off x="735040" y="4945202"/>
                <a:ext cx="30809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s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5EBA8A-640E-3749-A43A-54AC40C3F576}"/>
                  </a:ext>
                </a:extLst>
              </p:cNvPr>
              <p:cNvSpPr txBox="1"/>
              <p:nvPr/>
            </p:nvSpPr>
            <p:spPr>
              <a:xfrm>
                <a:off x="1382978" y="4867984"/>
                <a:ext cx="2920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t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EE01341-2D12-6540-BBD7-D204311B9F48}"/>
                  </a:ext>
                </a:extLst>
              </p:cNvPr>
              <p:cNvSpPr txBox="1"/>
              <p:nvPr/>
            </p:nvSpPr>
            <p:spPr>
              <a:xfrm>
                <a:off x="362404" y="4866035"/>
                <a:ext cx="3497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/>
                  <a:t>e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9012EF7-0767-D24B-AF21-2C2FDE375CC6}"/>
                </a:ext>
              </a:extLst>
            </p:cNvPr>
            <p:cNvSpPr txBox="1"/>
            <p:nvPr/>
          </p:nvSpPr>
          <p:spPr>
            <a:xfrm>
              <a:off x="5930310" y="582185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a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2190997F-9F14-4841-A83D-E972101451DF}"/>
              </a:ext>
            </a:extLst>
          </p:cNvPr>
          <p:cNvSpPr txBox="1"/>
          <p:nvPr/>
        </p:nvSpPr>
        <p:spPr>
          <a:xfrm>
            <a:off x="172514" y="4152724"/>
            <a:ext cx="1242835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Gadget</a:t>
            </a:r>
          </a:p>
          <a:p>
            <a:pPr lvl="0"/>
            <a:r>
              <a:rPr lang="en-US" altLang="en-US" sz="2000" b="1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graphs</a:t>
            </a:r>
            <a:endParaRPr lang="en-US" altLang="en-US" sz="2000" b="1" baseline="-25000" dirty="0">
              <a:solidFill>
                <a:srgbClr val="C0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52181DB-01D1-F446-95F1-32DD4B340D33}"/>
              </a:ext>
            </a:extLst>
          </p:cNvPr>
          <p:cNvSpPr txBox="1"/>
          <p:nvPr/>
        </p:nvSpPr>
        <p:spPr>
          <a:xfrm>
            <a:off x="1300021" y="3697874"/>
            <a:ext cx="475782" cy="4133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G</a:t>
            </a:r>
            <a:r>
              <a:rPr lang="en-US" altLang="en-US" sz="2000" b="1" baseline="-25000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a</a:t>
            </a:r>
            <a:endParaRPr lang="en-US" altLang="en-US" sz="2000" b="1" baseline="-25000" dirty="0">
              <a:solidFill>
                <a:srgbClr val="C0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4FC4E75B-ABF0-4148-B460-23DA337E58EB}"/>
              </a:ext>
            </a:extLst>
          </p:cNvPr>
          <p:cNvSpPr txBox="1"/>
          <p:nvPr/>
        </p:nvSpPr>
        <p:spPr>
          <a:xfrm>
            <a:off x="796837" y="5215324"/>
            <a:ext cx="475782" cy="41337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en-US" sz="2000" b="1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G</a:t>
            </a:r>
            <a:r>
              <a:rPr lang="en-US" altLang="en-US" sz="2000" b="1" baseline="-25000" dirty="0">
                <a:solidFill>
                  <a:prstClr val="black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rPr>
              <a:t>e</a:t>
            </a:r>
            <a:endParaRPr lang="en-US" altLang="en-US" sz="2000" b="1" baseline="-25000" dirty="0">
              <a:solidFill>
                <a:srgbClr val="C00000"/>
              </a:solidFill>
              <a:latin typeface="Comic Sans MS" panose="030F09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46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 animBg="1"/>
      <p:bldP spid="75" grpId="0"/>
      <p:bldP spid="76" grpId="0"/>
      <p:bldP spid="72" grpId="0" animBg="1"/>
      <p:bldP spid="90" grpId="0" animBg="1"/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7392" y="1859340"/>
            <a:ext cx="789831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mic Sans MS"/>
                <a:cs typeface="Comic Sans MS"/>
              </a:rPr>
              <a:t>Good if we have complete access to </a:t>
            </a:r>
            <a:r>
              <a:rPr lang="en-US" sz="3200" b="1" dirty="0">
                <a:solidFill>
                  <a:srgbClr val="1009FB"/>
                </a:solidFill>
                <a:latin typeface="Comic Sans MS"/>
                <a:cs typeface="Comic Sans MS"/>
              </a:rPr>
              <a:t>G</a:t>
            </a:r>
          </a:p>
          <a:p>
            <a:r>
              <a:rPr lang="en-US" sz="3200" b="1" dirty="0">
                <a:solidFill>
                  <a:srgbClr val="C00000"/>
                </a:solidFill>
                <a:latin typeface="Comic Sans MS"/>
                <a:cs typeface="Comic Sans MS"/>
              </a:rPr>
              <a:t>Logic / Sequential algorithm settings</a:t>
            </a:r>
          </a:p>
          <a:p>
            <a:endParaRPr lang="en-US" sz="3200" b="1" dirty="0">
              <a:solidFill>
                <a:srgbClr val="1009FB"/>
              </a:solidFill>
              <a:latin typeface="Comic Sans MS"/>
              <a:cs typeface="Comic Sans MS"/>
            </a:endParaRPr>
          </a:p>
          <a:p>
            <a:endParaRPr lang="en-US" sz="3200" b="1" dirty="0">
              <a:solidFill>
                <a:srgbClr val="1009FB"/>
              </a:solidFill>
              <a:latin typeface="Comic Sans MS"/>
              <a:cs typeface="Comic Sans MS"/>
            </a:endParaRPr>
          </a:p>
          <a:p>
            <a:r>
              <a:rPr lang="en-US" sz="3200" b="1" dirty="0">
                <a:latin typeface="Comic Sans MS"/>
                <a:cs typeface="Comic Sans MS"/>
              </a:rPr>
              <a:t>Bad if we only have sampling access to</a:t>
            </a:r>
            <a:r>
              <a:rPr lang="en-US" sz="3200" b="1" dirty="0">
                <a:solidFill>
                  <a:srgbClr val="1009FB"/>
                </a:solidFill>
                <a:latin typeface="Comic Sans MS"/>
                <a:cs typeface="Comic Sans MS"/>
              </a:rPr>
              <a:t> G</a:t>
            </a:r>
          </a:p>
          <a:p>
            <a:r>
              <a:rPr lang="en-US" sz="3200" b="1" dirty="0">
                <a:solidFill>
                  <a:srgbClr val="C00000"/>
                </a:solidFill>
                <a:latin typeface="Comic Sans MS"/>
                <a:cs typeface="Comic Sans MS"/>
              </a:rPr>
              <a:t>Property testing / statistics settings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FBD55F-88F0-FE4A-B100-1BA708AD5BC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06450"/>
            <a:ext cx="9144000" cy="89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Self-ordered graphs</a:t>
            </a:r>
            <a:endParaRPr lang="en-US" sz="40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7AF81A3-1D58-B74F-8114-ABFA8EA300A7}"/>
              </a:ext>
            </a:extLst>
          </p:cNvPr>
          <p:cNvSpPr txBox="1">
            <a:spLocks noChangeArrowheads="1"/>
          </p:cNvSpPr>
          <p:nvPr/>
        </p:nvSpPr>
        <p:spPr>
          <a:xfrm>
            <a:off x="35170" y="5260511"/>
            <a:ext cx="9144000" cy="898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Robustly Self-Ordered (</a:t>
            </a:r>
            <a:r>
              <a:rPr lang="en-US" sz="3600" b="1" dirty="0">
                <a:solidFill>
                  <a:srgbClr val="00B1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RSO</a:t>
            </a:r>
            <a:r>
              <a:rPr lang="en-US" sz="36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) graphs</a:t>
            </a:r>
            <a:endParaRPr lang="en-US" sz="3600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82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B0965C-BEEE-354B-B427-44D15BB4EC42}"/>
              </a:ext>
            </a:extLst>
          </p:cNvPr>
          <p:cNvSpPr txBox="1"/>
          <p:nvPr/>
        </p:nvSpPr>
        <p:spPr>
          <a:xfrm>
            <a:off x="175847" y="4908883"/>
            <a:ext cx="8065785" cy="4211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14084"/>
            <a:ext cx="9144000" cy="89855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>
                <a:solidFill>
                  <a:srgbClr val="00B05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Robustly</a:t>
            </a:r>
            <a:r>
              <a:rPr lang="en-US" sz="4800" b="1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self-ordered graphs</a:t>
            </a:r>
          </a:p>
          <a:p>
            <a:pPr eaLnBrk="1" hangingPunct="1"/>
            <a:endParaRPr lang="en-US" b="1" dirty="0">
              <a:solidFill>
                <a:srgbClr val="008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b="1" dirty="0">
              <a:latin typeface="Comic Sans MS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/>
              <p:nvPr/>
            </p:nvSpPr>
            <p:spPr>
              <a:xfrm>
                <a:off x="175847" y="1024361"/>
                <a:ext cx="8815756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is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self-ordered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id,    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0</a:t>
                </a:r>
              </a:p>
              <a:p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equivalently:       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0 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0</a:t>
                </a:r>
              </a:p>
              <a:p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             </a:t>
                </a:r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unfixed vertices     unfixed edges</a:t>
                </a:r>
              </a:p>
              <a:p>
                <a:endParaRPr 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([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],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is </a:t>
                </a:r>
                <a:r>
                  <a:rPr lang="en-US" sz="2800" b="1" dirty="0">
                    <a:solidFill>
                      <a:srgbClr val="FF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robustly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solidFill>
                      <a:srgbClr val="00B05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self-ordered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if for all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endParaRPr lang="en-US" altLang="en-US" sz="2800" b="1" dirty="0"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endParaRPr 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[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]|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m:rPr>
                        <m:nor/>
                      </m:rPr>
                      <a:rPr lang="en-US" altLang="en-US" sz="2800" b="1" dirty="0">
                        <a:latin typeface="Comic Sans MS" panose="030F0902030302020204" pitchFamily="66" charset="0"/>
                        <a:ea typeface="ＭＳ Ｐゴシック" panose="020B0600070205080204" pitchFamily="34" charset="-128"/>
                      </a:rPr>
                      <m:t>(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</a:t>
                </a:r>
                <a14:m>
                  <m:oMath xmlns:m="http://schemas.openxmlformats.org/officeDocument/2006/math">
                    <m:r>
                      <a:rPr lang="en-US" sz="2800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alt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</a:t>
                </a:r>
                <a:r>
                  <a:rPr lang="en-US" alt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E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|)</a:t>
                </a:r>
                <a:r>
                  <a:rPr lang="en-US" alt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                  </a:t>
                </a:r>
              </a:p>
              <a:p>
                <a:r>
                  <a:rPr lang="en-US" altLang="en-US" sz="2800" b="1" dirty="0">
                    <a:solidFill>
                      <a:srgbClr val="C0000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              unfixed vertices            unfixed edges</a:t>
                </a:r>
              </a:p>
              <a:p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RSO: as far from being symmetric as possible</a:t>
                </a:r>
              </a:p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G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-regular:  for all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endParaRPr lang="en-US" sz="2800" b="1" dirty="0">
                  <a:solidFill>
                    <a:srgbClr val="7030A0"/>
                  </a:solidFill>
                  <a:latin typeface="Comic Sans MS" panose="030F0902030302020204" pitchFamily="66" charset="0"/>
                  <a:ea typeface="Cambria Math" panose="02040503050406030204" pitchFamily="18" charset="0"/>
                </a:endParaRPr>
              </a:p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=O(1):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moves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vertices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moves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edges </a:t>
                </a:r>
                <a:endParaRPr 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  <a:p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d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=</a:t>
                </a:r>
                <a:r>
                  <a:rPr lang="en-US" altLang="en-US" sz="2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):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moves </a:t>
                </a:r>
                <a:r>
                  <a:rPr lang="en-US" sz="2800" b="1" dirty="0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 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vertices 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altLang="en-US" sz="2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moves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(</a:t>
                </a:r>
                <a:r>
                  <a:rPr lang="en-US" sz="2800" b="1" dirty="0" err="1">
                    <a:solidFill>
                      <a:srgbClr val="7030A0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k</a:t>
                </a:r>
                <a:r>
                  <a:rPr lang="en-US" sz="2800" b="1" dirty="0" err="1">
                    <a:solidFill>
                      <a:srgbClr val="1009FB"/>
                    </a:solidFill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n</a:t>
                </a:r>
                <a:r>
                  <a:rPr lang="en-US" sz="2800" b="1" dirty="0">
                    <a:latin typeface="Comic Sans MS" panose="030F0902030302020204" pitchFamily="66" charset="0"/>
                    <a:ea typeface="ＭＳ Ｐゴシック" panose="020B0600070205080204" pitchFamily="34" charset="-128"/>
                  </a:rPr>
                  <a:t>) edges </a:t>
                </a:r>
                <a:endParaRPr lang="en-US" altLang="en-US" sz="2800" b="1" dirty="0">
                  <a:solidFill>
                    <a:srgbClr val="1009FB"/>
                  </a:solidFill>
                  <a:latin typeface="Comic Sans MS" panose="030F0902030302020204" pitchFamily="66" charset="0"/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89896E5B-E52F-EA48-81C5-DE8450515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7" y="1024361"/>
                <a:ext cx="8815756" cy="5693866"/>
              </a:xfrm>
              <a:prstGeom prst="rect">
                <a:avLst/>
              </a:prstGeom>
              <a:blipFill>
                <a:blip r:embed="rId2"/>
                <a:stretch>
                  <a:fillRect l="-1439" t="-1114" r="-2158" b="-20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66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139809</TotalTime>
  <Words>1781</Words>
  <Application>Microsoft Macintosh PowerPoint</Application>
  <PresentationFormat>On-screen Show (4:3)</PresentationFormat>
  <Paragraphs>313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Comic Sans MS</vt:lpstr>
      <vt:lpstr>Office Theme</vt:lpstr>
      <vt:lpstr>Robustly self-ordered graphs; constructions and applications to property testing  </vt:lpstr>
      <vt:lpstr>PowerPoint Presentation</vt:lpstr>
      <vt:lpstr>    Ordered &amp; unordered            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Institute for Advanced Study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Univalent Foundations, 2012-13 Vladimir Voevodsky</dc:title>
  <dc:creator>Avi Wigderson</dc:creator>
  <cp:lastModifiedBy>Microsoft Office User</cp:lastModifiedBy>
  <cp:revision>447</cp:revision>
  <dcterms:created xsi:type="dcterms:W3CDTF">2012-05-04T10:25:56Z</dcterms:created>
  <dcterms:modified xsi:type="dcterms:W3CDTF">2021-06-19T00:10:24Z</dcterms:modified>
</cp:coreProperties>
</file>